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0" r:id="rId4"/>
    <p:sldId id="307" r:id="rId5"/>
    <p:sldId id="261" r:id="rId6"/>
    <p:sldId id="308" r:id="rId7"/>
    <p:sldId id="275" r:id="rId8"/>
    <p:sldId id="309" r:id="rId9"/>
    <p:sldId id="310" r:id="rId10"/>
    <p:sldId id="311" r:id="rId11"/>
    <p:sldId id="316" r:id="rId12"/>
    <p:sldId id="317" r:id="rId13"/>
    <p:sldId id="334" r:id="rId14"/>
    <p:sldId id="335" r:id="rId15"/>
    <p:sldId id="336" r:id="rId16"/>
    <p:sldId id="337" r:id="rId17"/>
    <p:sldId id="338" r:id="rId18"/>
    <p:sldId id="339" r:id="rId19"/>
    <p:sldId id="319" r:id="rId20"/>
    <p:sldId id="340" r:id="rId21"/>
    <p:sldId id="326" r:id="rId22"/>
    <p:sldId id="327" r:id="rId23"/>
    <p:sldId id="328" r:id="rId24"/>
    <p:sldId id="330" r:id="rId25"/>
    <p:sldId id="329" r:id="rId26"/>
    <p:sldId id="331" r:id="rId27"/>
    <p:sldId id="332" r:id="rId28"/>
    <p:sldId id="333" r:id="rId29"/>
    <p:sldId id="341" r:id="rId30"/>
    <p:sldId id="342" r:id="rId31"/>
    <p:sldId id="343" r:id="rId32"/>
    <p:sldId id="344" r:id="rId33"/>
    <p:sldId id="345" r:id="rId34"/>
    <p:sldId id="321" r:id="rId35"/>
    <p:sldId id="324" r:id="rId36"/>
    <p:sldId id="325" r:id="rId37"/>
    <p:sldId id="312" r:id="rId38"/>
    <p:sldId id="315" r:id="rId39"/>
    <p:sldId id="313" r:id="rId40"/>
  </p:sldIdLst>
  <p:sldSz cx="12192000" cy="6858000"/>
  <p:notesSz cx="6858000" cy="9144000"/>
  <p:embeddedFontLst>
    <p:embeddedFont>
      <p:font typeface="a타이틀고딕2" panose="02020600000000000000" pitchFamily="18" charset="-127"/>
      <p:regular r:id="rId42"/>
    </p:embeddedFont>
    <p:embeddedFont>
      <p:font typeface="a타이틀고딕3" panose="02020600000000000000" pitchFamily="18" charset="-127"/>
      <p:regular r:id="rId43"/>
    </p:embeddedFont>
    <p:embeddedFont>
      <p:font typeface="a타이틀고딕4" panose="02020600000000000000" pitchFamily="18" charset="-127"/>
      <p:regular r:id="rId44"/>
    </p:embeddedFont>
    <p:embeddedFont>
      <p:font typeface="나눔바른고딕" panose="020B0603020101020101" pitchFamily="50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360" y="9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8ABDD-C5B2-4B47-A4DF-E65BED05D20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D166A-5574-47EA-AF87-DB914665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508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9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7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9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9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8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9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0E393-7F37-4562-91DC-5F859799C7A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2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swagger-ui/#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swagger-ui/#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tbusan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ripadvisor.co.kr/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412C06-17C2-EA30-772E-E080AC18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EC9EDA-6078-7A55-9E8F-23FF4F963F6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7894" y="2171979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부산 관광정보 기반 관광정보 제공 사이트 개발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D19512-1AB9-9CA9-185A-274450CCA9B7}"/>
              </a:ext>
            </a:extLst>
          </p:cNvPr>
          <p:cNvSpPr txBox="1"/>
          <p:nvPr/>
        </p:nvSpPr>
        <p:spPr>
          <a:xfrm>
            <a:off x="3067709" y="5516476"/>
            <a:ext cx="147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- 23.03.13 -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1C04FF-8105-DF63-6EF4-A8C96DC63242}"/>
              </a:ext>
            </a:extLst>
          </p:cNvPr>
          <p:cNvCxnSpPr>
            <a:cxnSpLocks/>
          </p:cNvCxnSpPr>
          <p:nvPr/>
        </p:nvCxnSpPr>
        <p:spPr>
          <a:xfrm rot="18900000" flipH="1">
            <a:off x="7834696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F23B3D-DFF3-717E-6E57-1C95D4F6667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969374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230782B-504E-7B15-7F03-C5B3D23A3B19}"/>
              </a:ext>
            </a:extLst>
          </p:cNvPr>
          <p:cNvCxnSpPr>
            <a:cxnSpLocks/>
          </p:cNvCxnSpPr>
          <p:nvPr/>
        </p:nvCxnSpPr>
        <p:spPr>
          <a:xfrm rot="18900000" flipH="1">
            <a:off x="361792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91DCBBB-6147-6E0A-DA00-8B45A6F50B96}"/>
              </a:ext>
            </a:extLst>
          </p:cNvPr>
          <p:cNvCxnSpPr>
            <a:cxnSpLocks/>
          </p:cNvCxnSpPr>
          <p:nvPr/>
        </p:nvCxnSpPr>
        <p:spPr>
          <a:xfrm rot="18900000" flipH="1">
            <a:off x="496470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56CB82-A108-AB72-2160-493D0310E486}"/>
              </a:ext>
            </a:extLst>
          </p:cNvPr>
          <p:cNvSpPr txBox="1"/>
          <p:nvPr/>
        </p:nvSpPr>
        <p:spPr>
          <a:xfrm>
            <a:off x="3541396" y="4483199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634EF-EA6D-DEC2-A6B4-0B756EECCB30}"/>
              </a:ext>
            </a:extLst>
          </p:cNvPr>
          <p:cNvSpPr txBox="1"/>
          <p:nvPr/>
        </p:nvSpPr>
        <p:spPr>
          <a:xfrm>
            <a:off x="817894" y="282543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C3842-4130-D995-960B-59EF983B4FF7}"/>
              </a:ext>
            </a:extLst>
          </p:cNvPr>
          <p:cNvSpPr txBox="1"/>
          <p:nvPr/>
        </p:nvSpPr>
        <p:spPr>
          <a:xfrm>
            <a:off x="2276627" y="4901412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권오광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이성욱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정순동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홍성욱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9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196720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7. API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명세서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E7A2D-57EC-692D-0098-7A41ADA8421B}"/>
              </a:ext>
            </a:extLst>
          </p:cNvPr>
          <p:cNvSpPr txBox="1"/>
          <p:nvPr/>
        </p:nvSpPr>
        <p:spPr>
          <a:xfrm>
            <a:off x="2857976" y="6411663"/>
            <a:ext cx="6142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http://localhost:8000/swagger-ui/#/</a:t>
            </a:r>
          </a:p>
        </p:txBody>
      </p:sp>
      <p:sp>
        <p:nvSpPr>
          <p:cNvPr id="5" name="직사각형 4">
            <a:hlinkClick r:id="rId2"/>
            <a:extLst>
              <a:ext uri="{FF2B5EF4-FFF2-40B4-BE49-F238E27FC236}">
                <a16:creationId xmlns:a16="http://schemas.microsoft.com/office/drawing/2014/main" id="{02D79B18-D04F-BDCE-23E4-5E4934E6B18C}"/>
              </a:ext>
            </a:extLst>
          </p:cNvPr>
          <p:cNvSpPr/>
          <p:nvPr/>
        </p:nvSpPr>
        <p:spPr>
          <a:xfrm>
            <a:off x="588434" y="956733"/>
            <a:ext cx="11015133" cy="533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스웨거</a:t>
            </a:r>
            <a:r>
              <a:rPr lang="ko-KR" altLang="en-US" dirty="0"/>
              <a:t> 화면 캡쳐 및 하이퍼링크 연결</a:t>
            </a:r>
          </a:p>
        </p:txBody>
      </p:sp>
    </p:spTree>
    <p:extLst>
      <p:ext uri="{BB962C8B-B14F-4D97-AF65-F5344CB8AC3E}">
        <p14:creationId xmlns:p14="http://schemas.microsoft.com/office/powerpoint/2010/main" val="398718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0345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8. ERD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명세서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EB8006-4D45-3E1C-C403-F9CE3D582AA4}"/>
              </a:ext>
            </a:extLst>
          </p:cNvPr>
          <p:cNvSpPr/>
          <p:nvPr/>
        </p:nvSpPr>
        <p:spPr>
          <a:xfrm>
            <a:off x="497192" y="1034424"/>
            <a:ext cx="1568022" cy="1736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password (var 20)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(var 100)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Gender(var 45)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Birth (var 20)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tell_number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20)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mail (var 30)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provider (var 10)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user_lng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13,10)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user_lat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13,10)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user_marketing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4" name="양쪽 모서리가 둥근 사각형 102">
            <a:extLst>
              <a:ext uri="{FF2B5EF4-FFF2-40B4-BE49-F238E27FC236}">
                <a16:creationId xmlns:a16="http://schemas.microsoft.com/office/drawing/2014/main" id="{F8F82C62-792E-5947-D995-5DD2D54719EE}"/>
              </a:ext>
            </a:extLst>
          </p:cNvPr>
          <p:cNvSpPr/>
          <p:nvPr/>
        </p:nvSpPr>
        <p:spPr>
          <a:xfrm>
            <a:off x="501046" y="798250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user_mst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A0A0DB-B68A-2C68-C72B-D8F772681EFD}"/>
              </a:ext>
            </a:extLst>
          </p:cNvPr>
          <p:cNvSpPr/>
          <p:nvPr/>
        </p:nvSpPr>
        <p:spPr>
          <a:xfrm>
            <a:off x="497728" y="3300872"/>
            <a:ext cx="1568022" cy="669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45)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6" name="양쪽 모서리가 둥근 사각형 102">
            <a:extLst>
              <a:ext uri="{FF2B5EF4-FFF2-40B4-BE49-F238E27FC236}">
                <a16:creationId xmlns:a16="http://schemas.microsoft.com/office/drawing/2014/main" id="{85E498F0-A3B0-2EB4-35BB-1DF5F6B650B6}"/>
              </a:ext>
            </a:extLst>
          </p:cNvPr>
          <p:cNvSpPr/>
          <p:nvPr/>
        </p:nvSpPr>
        <p:spPr>
          <a:xfrm>
            <a:off x="501582" y="3064697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role_mst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3A2DCB-5793-2305-9CBD-EAB562634B9A}"/>
              </a:ext>
            </a:extLst>
          </p:cNvPr>
          <p:cNvSpPr/>
          <p:nvPr/>
        </p:nvSpPr>
        <p:spPr>
          <a:xfrm>
            <a:off x="496314" y="4607200"/>
            <a:ext cx="1568022" cy="669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role_dtl_id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9" name="양쪽 모서리가 둥근 사각형 102">
            <a:extLst>
              <a:ext uri="{FF2B5EF4-FFF2-40B4-BE49-F238E27FC236}">
                <a16:creationId xmlns:a16="http://schemas.microsoft.com/office/drawing/2014/main" id="{893CD469-00C8-14F0-DD02-0F9D3D3E5DC7}"/>
              </a:ext>
            </a:extLst>
          </p:cNvPr>
          <p:cNvSpPr/>
          <p:nvPr/>
        </p:nvSpPr>
        <p:spPr>
          <a:xfrm>
            <a:off x="500168" y="4371025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role_dtl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75EB87-79BF-596A-44DD-C964B15BE203}"/>
              </a:ext>
            </a:extLst>
          </p:cNvPr>
          <p:cNvSpPr/>
          <p:nvPr/>
        </p:nvSpPr>
        <p:spPr>
          <a:xfrm>
            <a:off x="5311989" y="1311823"/>
            <a:ext cx="1568022" cy="710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45)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11" name="양쪽 모서리가 둥근 사각형 102">
            <a:extLst>
              <a:ext uri="{FF2B5EF4-FFF2-40B4-BE49-F238E27FC236}">
                <a16:creationId xmlns:a16="http://schemas.microsoft.com/office/drawing/2014/main" id="{47E47303-3381-8E75-B94A-268F08F8C821}"/>
              </a:ext>
            </a:extLst>
          </p:cNvPr>
          <p:cNvSpPr/>
          <p:nvPr/>
        </p:nvSpPr>
        <p:spPr>
          <a:xfrm>
            <a:off x="5315843" y="1075648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tour_category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DF37E0-FA14-3DE2-7D17-A9BFC9EF2980}"/>
              </a:ext>
            </a:extLst>
          </p:cNvPr>
          <p:cNvSpPr/>
          <p:nvPr/>
        </p:nvSpPr>
        <p:spPr>
          <a:xfrm>
            <a:off x="5311989" y="2535183"/>
            <a:ext cx="1568022" cy="17171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 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title (var 300)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subtitle (var 1500)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(text)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main_image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thumbnail_image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view_count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13, 10)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lon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13, 10)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13" name="양쪽 모서리가 둥근 사각형 102">
            <a:extLst>
              <a:ext uri="{FF2B5EF4-FFF2-40B4-BE49-F238E27FC236}">
                <a16:creationId xmlns:a16="http://schemas.microsoft.com/office/drawing/2014/main" id="{79576117-19E0-E0A2-88E5-725EE7FB8504}"/>
              </a:ext>
            </a:extLst>
          </p:cNvPr>
          <p:cNvSpPr/>
          <p:nvPr/>
        </p:nvSpPr>
        <p:spPr>
          <a:xfrm>
            <a:off x="5315843" y="2299009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tour_mst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079A8A-EF43-8ED6-266A-3F91042AAA1B}"/>
              </a:ext>
            </a:extLst>
          </p:cNvPr>
          <p:cNvSpPr/>
          <p:nvPr/>
        </p:nvSpPr>
        <p:spPr>
          <a:xfrm>
            <a:off x="7464769" y="5274520"/>
            <a:ext cx="1568022" cy="1533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usage_id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tell_number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20)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homepage_url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hldy_info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1500)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handicapped_area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usage_datandtime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500)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usage_amount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300)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rprsntv_menu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300)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trfc_info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(text)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etc_info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(text)</a:t>
            </a:r>
          </a:p>
        </p:txBody>
      </p:sp>
      <p:sp>
        <p:nvSpPr>
          <p:cNvPr id="15" name="양쪽 모서리가 둥근 사각형 102">
            <a:extLst>
              <a:ext uri="{FF2B5EF4-FFF2-40B4-BE49-F238E27FC236}">
                <a16:creationId xmlns:a16="http://schemas.microsoft.com/office/drawing/2014/main" id="{3E6B3BD8-C532-FB88-AFCC-058355EC0547}"/>
              </a:ext>
            </a:extLst>
          </p:cNvPr>
          <p:cNvSpPr/>
          <p:nvPr/>
        </p:nvSpPr>
        <p:spPr>
          <a:xfrm>
            <a:off x="7468623" y="5038346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tour_usage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1D3CBA-27CC-8D03-C4C7-C33372BA1415}"/>
              </a:ext>
            </a:extLst>
          </p:cNvPr>
          <p:cNvSpPr/>
          <p:nvPr/>
        </p:nvSpPr>
        <p:spPr>
          <a:xfrm>
            <a:off x="7464769" y="2755876"/>
            <a:ext cx="1568022" cy="4755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7" name="양쪽 모서리가 둥근 사각형 102">
            <a:extLst>
              <a:ext uri="{FF2B5EF4-FFF2-40B4-BE49-F238E27FC236}">
                <a16:creationId xmlns:a16="http://schemas.microsoft.com/office/drawing/2014/main" id="{7170E80B-729D-6620-2CCF-29CA424B343A}"/>
              </a:ext>
            </a:extLst>
          </p:cNvPr>
          <p:cNvSpPr/>
          <p:nvPr/>
        </p:nvSpPr>
        <p:spPr>
          <a:xfrm>
            <a:off x="7468623" y="2519701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tour_like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652C06-86C2-DB57-ED56-213FD23F9E1E}"/>
              </a:ext>
            </a:extLst>
          </p:cNvPr>
          <p:cNvSpPr/>
          <p:nvPr/>
        </p:nvSpPr>
        <p:spPr>
          <a:xfrm>
            <a:off x="7464769" y="3604446"/>
            <a:ext cx="1568022" cy="4755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view_count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9" name="양쪽 모서리가 둥근 사각형 102">
            <a:extLst>
              <a:ext uri="{FF2B5EF4-FFF2-40B4-BE49-F238E27FC236}">
                <a16:creationId xmlns:a16="http://schemas.microsoft.com/office/drawing/2014/main" id="{E075D3BA-1102-39A5-F674-9F987E64C140}"/>
              </a:ext>
            </a:extLst>
          </p:cNvPr>
          <p:cNvSpPr/>
          <p:nvPr/>
        </p:nvSpPr>
        <p:spPr>
          <a:xfrm>
            <a:off x="7468623" y="3368271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tour_view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10EC89-AB6B-705C-CF3A-4056DC5FE771}"/>
              </a:ext>
            </a:extLst>
          </p:cNvPr>
          <p:cNvSpPr/>
          <p:nvPr/>
        </p:nvSpPr>
        <p:spPr>
          <a:xfrm>
            <a:off x="7464769" y="4413027"/>
            <a:ext cx="1568022" cy="4755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origin_name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</p:txBody>
      </p:sp>
      <p:sp>
        <p:nvSpPr>
          <p:cNvPr id="21" name="양쪽 모서리가 둥근 사각형 102">
            <a:extLst>
              <a:ext uri="{FF2B5EF4-FFF2-40B4-BE49-F238E27FC236}">
                <a16:creationId xmlns:a16="http://schemas.microsoft.com/office/drawing/2014/main" id="{EE567CFE-9A52-71FC-C579-FC57ED32AF82}"/>
              </a:ext>
            </a:extLst>
          </p:cNvPr>
          <p:cNvSpPr/>
          <p:nvPr/>
        </p:nvSpPr>
        <p:spPr>
          <a:xfrm>
            <a:off x="7468623" y="4176852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tour_image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96AC21-155D-49F7-D339-7A9F71836A62}"/>
              </a:ext>
            </a:extLst>
          </p:cNvPr>
          <p:cNvSpPr/>
          <p:nvPr/>
        </p:nvSpPr>
        <p:spPr>
          <a:xfrm>
            <a:off x="9342775" y="1311822"/>
            <a:ext cx="1568022" cy="802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45)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23" name="양쪽 모서리가 둥근 사각형 102">
            <a:extLst>
              <a:ext uri="{FF2B5EF4-FFF2-40B4-BE49-F238E27FC236}">
                <a16:creationId xmlns:a16="http://schemas.microsoft.com/office/drawing/2014/main" id="{94915793-B8F5-B052-9563-EFA1719E1BCF}"/>
              </a:ext>
            </a:extLst>
          </p:cNvPr>
          <p:cNvSpPr/>
          <p:nvPr/>
        </p:nvSpPr>
        <p:spPr>
          <a:xfrm>
            <a:off x="9346629" y="1075647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tour_tag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C6734E-4F05-1DEA-4526-58E14A075EC1}"/>
              </a:ext>
            </a:extLst>
          </p:cNvPr>
          <p:cNvSpPr/>
          <p:nvPr/>
        </p:nvSpPr>
        <p:spPr>
          <a:xfrm>
            <a:off x="9342775" y="2535183"/>
            <a:ext cx="1568022" cy="5078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tag_dtl_id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25" name="양쪽 모서리가 둥근 사각형 102">
            <a:extLst>
              <a:ext uri="{FF2B5EF4-FFF2-40B4-BE49-F238E27FC236}">
                <a16:creationId xmlns:a16="http://schemas.microsoft.com/office/drawing/2014/main" id="{4E3CA6A5-A6A5-D26F-3AFA-CE13E4EF3FBB}"/>
              </a:ext>
            </a:extLst>
          </p:cNvPr>
          <p:cNvSpPr/>
          <p:nvPr/>
        </p:nvSpPr>
        <p:spPr>
          <a:xfrm>
            <a:off x="9346629" y="2299007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tour_dtl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6B5153-B5F4-E855-4487-F77FB554656F}"/>
              </a:ext>
            </a:extLst>
          </p:cNvPr>
          <p:cNvSpPr/>
          <p:nvPr/>
        </p:nvSpPr>
        <p:spPr>
          <a:xfrm>
            <a:off x="5311989" y="4711293"/>
            <a:ext cx="1568022" cy="11047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visit (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tinyint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view_comment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(text)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rating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update_date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(datetime)</a:t>
            </a:r>
          </a:p>
        </p:txBody>
      </p:sp>
      <p:sp>
        <p:nvSpPr>
          <p:cNvPr id="27" name="양쪽 모서리가 둥근 사각형 102">
            <a:extLst>
              <a:ext uri="{FF2B5EF4-FFF2-40B4-BE49-F238E27FC236}">
                <a16:creationId xmlns:a16="http://schemas.microsoft.com/office/drawing/2014/main" id="{B4B2BA2C-70C1-28D2-EF53-A9AE7674168F}"/>
              </a:ext>
            </a:extLst>
          </p:cNvPr>
          <p:cNvSpPr/>
          <p:nvPr/>
        </p:nvSpPr>
        <p:spPr>
          <a:xfrm>
            <a:off x="5315843" y="4475119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Comment_mst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AEB5D1-DAA2-CC36-A84A-1197B31613C2}"/>
              </a:ext>
            </a:extLst>
          </p:cNvPr>
          <p:cNvSpPr/>
          <p:nvPr/>
        </p:nvSpPr>
        <p:spPr>
          <a:xfrm>
            <a:off x="3437837" y="5107155"/>
            <a:ext cx="1568022" cy="7089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comment_dtl_id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100)</a:t>
            </a:r>
          </a:p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origin_name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(var 100</a:t>
            </a:r>
          </a:p>
        </p:txBody>
      </p:sp>
      <p:sp>
        <p:nvSpPr>
          <p:cNvPr id="29" name="양쪽 모서리가 둥근 사각형 102">
            <a:extLst>
              <a:ext uri="{FF2B5EF4-FFF2-40B4-BE49-F238E27FC236}">
                <a16:creationId xmlns:a16="http://schemas.microsoft.com/office/drawing/2014/main" id="{38957020-799F-D405-6057-8790FF10CC61}"/>
              </a:ext>
            </a:extLst>
          </p:cNvPr>
          <p:cNvSpPr/>
          <p:nvPr/>
        </p:nvSpPr>
        <p:spPr>
          <a:xfrm>
            <a:off x="3441691" y="4870981"/>
            <a:ext cx="1564607" cy="183262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Comment_mst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1D0C73E-8353-FF45-636A-16AAA514BEEA}"/>
              </a:ext>
            </a:extLst>
          </p:cNvPr>
          <p:cNvCxnSpPr>
            <a:cxnSpLocks/>
            <a:stCxn id="4" idx="0"/>
            <a:endCxn id="11" idx="2"/>
          </p:cNvCxnSpPr>
          <p:nvPr/>
        </p:nvCxnSpPr>
        <p:spPr>
          <a:xfrm>
            <a:off x="2065653" y="889881"/>
            <a:ext cx="3250190" cy="2773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6F2C229-AC02-B1D7-78DF-884927A01BAE}"/>
              </a:ext>
            </a:extLst>
          </p:cNvPr>
          <p:cNvCxnSpPr>
            <a:cxnSpLocks/>
            <a:stCxn id="10" idx="2"/>
            <a:endCxn id="13" idx="3"/>
          </p:cNvCxnSpPr>
          <p:nvPr/>
        </p:nvCxnSpPr>
        <p:spPr>
          <a:xfrm>
            <a:off x="6096000" y="2022309"/>
            <a:ext cx="2147" cy="2767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7A511E5-DE8C-1C71-5693-D0A56AB7A90A}"/>
              </a:ext>
            </a:extLst>
          </p:cNvPr>
          <p:cNvCxnSpPr>
            <a:cxnSpLocks/>
            <a:stCxn id="11" idx="0"/>
            <a:endCxn id="23" idx="2"/>
          </p:cNvCxnSpPr>
          <p:nvPr/>
        </p:nvCxnSpPr>
        <p:spPr>
          <a:xfrm flipV="1">
            <a:off x="6880450" y="1167278"/>
            <a:ext cx="246617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1C8AF76-398E-5229-058D-D24020090214}"/>
              </a:ext>
            </a:extLst>
          </p:cNvPr>
          <p:cNvCxnSpPr>
            <a:cxnSpLocks/>
            <a:stCxn id="22" idx="2"/>
            <a:endCxn id="25" idx="3"/>
          </p:cNvCxnSpPr>
          <p:nvPr/>
        </p:nvCxnSpPr>
        <p:spPr>
          <a:xfrm>
            <a:off x="10126786" y="2114588"/>
            <a:ext cx="2147" cy="1844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52F3E4B-8BDB-B319-1903-584AB3662522}"/>
              </a:ext>
            </a:extLst>
          </p:cNvPr>
          <p:cNvCxnSpPr>
            <a:cxnSpLocks/>
            <a:stCxn id="13" idx="0"/>
            <a:endCxn id="25" idx="2"/>
          </p:cNvCxnSpPr>
          <p:nvPr/>
        </p:nvCxnSpPr>
        <p:spPr>
          <a:xfrm flipV="1">
            <a:off x="6880450" y="2390638"/>
            <a:ext cx="2466179" cy="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D6D836-407A-2FDD-B726-DF6F4272ED07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>
            <a:off x="6880450" y="2390640"/>
            <a:ext cx="1370477" cy="12906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5594DC9-AE04-43EB-3E31-8EA88831E158}"/>
              </a:ext>
            </a:extLst>
          </p:cNvPr>
          <p:cNvCxnSpPr>
            <a:cxnSpLocks/>
            <a:stCxn id="13" idx="0"/>
            <a:endCxn id="19" idx="2"/>
          </p:cNvCxnSpPr>
          <p:nvPr/>
        </p:nvCxnSpPr>
        <p:spPr>
          <a:xfrm>
            <a:off x="6880450" y="2390640"/>
            <a:ext cx="588173" cy="10692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DD8F066-5A81-0832-88CD-748B6BF5EDED}"/>
              </a:ext>
            </a:extLst>
          </p:cNvPr>
          <p:cNvCxnSpPr>
            <a:cxnSpLocks/>
            <a:stCxn id="13" idx="0"/>
            <a:endCxn id="21" idx="2"/>
          </p:cNvCxnSpPr>
          <p:nvPr/>
        </p:nvCxnSpPr>
        <p:spPr>
          <a:xfrm>
            <a:off x="6880450" y="2390640"/>
            <a:ext cx="588173" cy="18778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EA0159-BE29-8A34-15D4-AC7E2A5357A4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>
            <a:off x="6880450" y="2390640"/>
            <a:ext cx="588173" cy="27393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A9CE4A5-4C26-7409-306D-EB06A3A58406}"/>
              </a:ext>
            </a:extLst>
          </p:cNvPr>
          <p:cNvCxnSpPr>
            <a:cxnSpLocks/>
            <a:stCxn id="12" idx="2"/>
            <a:endCxn id="27" idx="3"/>
          </p:cNvCxnSpPr>
          <p:nvPr/>
        </p:nvCxnSpPr>
        <p:spPr>
          <a:xfrm>
            <a:off x="6096000" y="4252348"/>
            <a:ext cx="2147" cy="2227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E69A5BB-E958-A1FB-00D1-849D766176CD}"/>
              </a:ext>
            </a:extLst>
          </p:cNvPr>
          <p:cNvCxnSpPr>
            <a:cxnSpLocks/>
            <a:stCxn id="27" idx="2"/>
            <a:endCxn id="29" idx="3"/>
          </p:cNvCxnSpPr>
          <p:nvPr/>
        </p:nvCxnSpPr>
        <p:spPr>
          <a:xfrm flipH="1">
            <a:off x="4223995" y="4566750"/>
            <a:ext cx="1091848" cy="3042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13A02AA-2D51-6147-5F47-3CBB3A64B6F2}"/>
              </a:ext>
            </a:extLst>
          </p:cNvPr>
          <p:cNvCxnSpPr>
            <a:cxnSpLocks/>
            <a:stCxn id="4" idx="0"/>
            <a:endCxn id="27" idx="2"/>
          </p:cNvCxnSpPr>
          <p:nvPr/>
        </p:nvCxnSpPr>
        <p:spPr>
          <a:xfrm>
            <a:off x="2065653" y="889881"/>
            <a:ext cx="3250190" cy="36768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0FA7519-CF8E-24AA-1F71-BB9317878725}"/>
              </a:ext>
            </a:extLst>
          </p:cNvPr>
          <p:cNvCxnSpPr>
            <a:cxnSpLocks/>
            <a:stCxn id="4" idx="0"/>
            <a:endCxn id="13" idx="2"/>
          </p:cNvCxnSpPr>
          <p:nvPr/>
        </p:nvCxnSpPr>
        <p:spPr>
          <a:xfrm>
            <a:off x="2065653" y="889881"/>
            <a:ext cx="3250190" cy="15007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BD5D71F-1B46-08EA-E9ED-1ABE75DC305A}"/>
              </a:ext>
            </a:extLst>
          </p:cNvPr>
          <p:cNvCxnSpPr>
            <a:cxnSpLocks/>
            <a:stCxn id="5" idx="2"/>
            <a:endCxn id="9" idx="3"/>
          </p:cNvCxnSpPr>
          <p:nvPr/>
        </p:nvCxnSpPr>
        <p:spPr>
          <a:xfrm>
            <a:off x="1281739" y="3970463"/>
            <a:ext cx="733" cy="4005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27D94AE-A144-3AC2-35FB-B74AEFAA5BA5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>
            <a:off x="1281203" y="2770945"/>
            <a:ext cx="2683" cy="2937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B517EF5-2DCB-32B8-5C82-2B90B15B8949}"/>
              </a:ext>
            </a:extLst>
          </p:cNvPr>
          <p:cNvCxnSpPr>
            <a:cxnSpLocks/>
            <a:endCxn id="17" idx="3"/>
          </p:cNvCxnSpPr>
          <p:nvPr/>
        </p:nvCxnSpPr>
        <p:spPr>
          <a:xfrm>
            <a:off x="8250927" y="881131"/>
            <a:ext cx="0" cy="163857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CC2A615-58E3-6850-8856-E7346B00B560}"/>
              </a:ext>
            </a:extLst>
          </p:cNvPr>
          <p:cNvSpPr/>
          <p:nvPr/>
        </p:nvSpPr>
        <p:spPr>
          <a:xfrm>
            <a:off x="7461251" y="958298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9234B7-DA6D-5023-F597-1A47471BEE9B}"/>
              </a:ext>
            </a:extLst>
          </p:cNvPr>
          <p:cNvSpPr/>
          <p:nvPr/>
        </p:nvSpPr>
        <p:spPr>
          <a:xfrm>
            <a:off x="9747678" y="2107023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1127F40-DB13-8A58-1390-7123DA4B2645}"/>
              </a:ext>
            </a:extLst>
          </p:cNvPr>
          <p:cNvSpPr/>
          <p:nvPr/>
        </p:nvSpPr>
        <p:spPr>
          <a:xfrm>
            <a:off x="4921005" y="706754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  <a:r>
              <a:rPr lang="en-US" altLang="ko-KR" sz="800" b="1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8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(int)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669F443-F43E-EDB2-6689-DDEF90042591}"/>
              </a:ext>
            </a:extLst>
          </p:cNvPr>
          <p:cNvSpPr/>
          <p:nvPr/>
        </p:nvSpPr>
        <p:spPr>
          <a:xfrm>
            <a:off x="3167020" y="890015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  <a:r>
              <a:rPr lang="en-US" altLang="ko-KR" sz="800" b="1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8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(int)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047AAC-2248-A26F-4DFE-5ACFCCC68D1C}"/>
              </a:ext>
            </a:extLst>
          </p:cNvPr>
          <p:cNvSpPr/>
          <p:nvPr/>
        </p:nvSpPr>
        <p:spPr>
          <a:xfrm rot="1228347">
            <a:off x="3133202" y="1596574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  <a:r>
              <a:rPr lang="en-US" altLang="ko-KR" sz="800" b="1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8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(int)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3A7A7C1-D33E-8CA8-63B0-461EEC03D8A2}"/>
              </a:ext>
            </a:extLst>
          </p:cNvPr>
          <p:cNvSpPr/>
          <p:nvPr/>
        </p:nvSpPr>
        <p:spPr>
          <a:xfrm rot="2715137">
            <a:off x="2820922" y="2541766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  <a:r>
              <a:rPr lang="en-US" altLang="ko-KR" sz="800" b="1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8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(int)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E0DD4EF-E355-316E-92E8-B1CFFBA5DF85}"/>
              </a:ext>
            </a:extLst>
          </p:cNvPr>
          <p:cNvSpPr/>
          <p:nvPr/>
        </p:nvSpPr>
        <p:spPr>
          <a:xfrm>
            <a:off x="909778" y="2843832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775D9FA-B4F1-290B-20B3-F7663E9AE793}"/>
              </a:ext>
            </a:extLst>
          </p:cNvPr>
          <p:cNvSpPr/>
          <p:nvPr/>
        </p:nvSpPr>
        <p:spPr>
          <a:xfrm>
            <a:off x="883340" y="4066794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B9DA530-5EB1-71C7-4A3A-482509B95DF4}"/>
              </a:ext>
            </a:extLst>
          </p:cNvPr>
          <p:cNvSpPr/>
          <p:nvPr/>
        </p:nvSpPr>
        <p:spPr>
          <a:xfrm>
            <a:off x="5656927" y="4257664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879681F-41F5-43E7-8659-370ADC23B65C}"/>
              </a:ext>
            </a:extLst>
          </p:cNvPr>
          <p:cNvSpPr/>
          <p:nvPr/>
        </p:nvSpPr>
        <p:spPr>
          <a:xfrm rot="20656557">
            <a:off x="4009680" y="4528166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comment_id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50E5294-0B5A-8202-5A0F-F4B9E6AC0C5E}"/>
              </a:ext>
            </a:extLst>
          </p:cNvPr>
          <p:cNvSpPr/>
          <p:nvPr/>
        </p:nvSpPr>
        <p:spPr>
          <a:xfrm rot="4697055">
            <a:off x="6335820" y="3988543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598AD70-D5C8-08CE-8484-534E8507E180}"/>
              </a:ext>
            </a:extLst>
          </p:cNvPr>
          <p:cNvSpPr/>
          <p:nvPr/>
        </p:nvSpPr>
        <p:spPr>
          <a:xfrm rot="4330579">
            <a:off x="6431530" y="3568883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FB09B85-70CC-CD45-A09D-8235F7DCF631}"/>
              </a:ext>
            </a:extLst>
          </p:cNvPr>
          <p:cNvSpPr/>
          <p:nvPr/>
        </p:nvSpPr>
        <p:spPr>
          <a:xfrm rot="3699176">
            <a:off x="6405545" y="3026440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46FE001-8955-56D6-456E-19ED88844D6B}"/>
              </a:ext>
            </a:extLst>
          </p:cNvPr>
          <p:cNvSpPr/>
          <p:nvPr/>
        </p:nvSpPr>
        <p:spPr>
          <a:xfrm rot="346588">
            <a:off x="6476946" y="2406257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303C10D-4DA9-B273-1CAB-C519A5FDC6F7}"/>
              </a:ext>
            </a:extLst>
          </p:cNvPr>
          <p:cNvSpPr/>
          <p:nvPr/>
        </p:nvSpPr>
        <p:spPr>
          <a:xfrm>
            <a:off x="7266186" y="2197936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tour_id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CDDD840-C6F3-0655-D496-5E59E9DF764E}"/>
              </a:ext>
            </a:extLst>
          </p:cNvPr>
          <p:cNvSpPr/>
          <p:nvPr/>
        </p:nvSpPr>
        <p:spPr>
          <a:xfrm>
            <a:off x="5769435" y="2053467"/>
            <a:ext cx="1568022" cy="18299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category_id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(int)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ACC77B91-ACF7-9277-36D7-AA42E8736B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065653" y="881131"/>
            <a:ext cx="6179609" cy="8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9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17315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9.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화면 구현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2" name="직사각형 1">
            <a:hlinkClick r:id="rId2"/>
            <a:extLst>
              <a:ext uri="{FF2B5EF4-FFF2-40B4-BE49-F238E27FC236}">
                <a16:creationId xmlns:a16="http://schemas.microsoft.com/office/drawing/2014/main" id="{F274F4EE-A9DA-BC58-FFC4-0AF0DA841516}"/>
              </a:ext>
            </a:extLst>
          </p:cNvPr>
          <p:cNvSpPr/>
          <p:nvPr/>
        </p:nvSpPr>
        <p:spPr>
          <a:xfrm>
            <a:off x="588434" y="956733"/>
            <a:ext cx="11015133" cy="533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화면 구현 영상 첨부</a:t>
            </a:r>
          </a:p>
        </p:txBody>
      </p:sp>
    </p:spTree>
    <p:extLst>
      <p:ext uri="{BB962C8B-B14F-4D97-AF65-F5344CB8AC3E}">
        <p14:creationId xmlns:p14="http://schemas.microsoft.com/office/powerpoint/2010/main" val="24745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162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3246925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로그인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회원가입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(Back-End)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  <a:cs typeface="+mn-cs"/>
            </a:endParaRPr>
          </a:p>
        </p:txBody>
      </p:sp>
      <p:sp>
        <p:nvSpPr>
          <p:cNvPr id="11" name="사각형: 둥근 모서리 25"/>
          <p:cNvSpPr/>
          <p:nvPr/>
        </p:nvSpPr>
        <p:spPr>
          <a:xfrm>
            <a:off x="3682594" y="1693104"/>
            <a:ext cx="3979333" cy="4843636"/>
          </a:xfrm>
          <a:prstGeom prst="roundRect">
            <a:avLst>
              <a:gd name="adj" fmla="val 7022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3682594" y="2441154"/>
            <a:ext cx="3979334" cy="29679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C: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회원가입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R: 1.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로그인한 회원정보 조회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       1.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검색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           1.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아이디 찾기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           2.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비밀번호 찾기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U: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비밀번호 변경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D: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회원탈퇴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86253" y="1422966"/>
            <a:ext cx="2572017" cy="408623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404040"/>
                </a:solidFill>
                <a:latin typeface="a타이틀고딕3"/>
                <a:ea typeface="a타이틀고딕3"/>
                <a:cs typeface="맑은 고딕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404040"/>
                </a:solidFill>
                <a:latin typeface="a타이틀고딕3"/>
                <a:ea typeface="a타이틀고딕3"/>
                <a:cs typeface="맑은 고딕"/>
              </a:rPr>
              <a:t>유저 정보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162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3246925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로그인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회원가입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(Back-End)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  <a:cs typeface="+mn-cs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43647" y="1744979"/>
            <a:ext cx="4282285" cy="4739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#Entity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UserMst, roleDtl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AccountRepository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#Exception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CustomRegisterException, CustomValidationException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#Security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PrincipalDetails, PrincipalService, Principal2DetailService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#Service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Account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#API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AccountApi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#Controller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ApiControllerAdvice, ExceptionAdvice</a:t>
            </a:r>
            <a:b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</a:b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#ReqDto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FindUsername, FindPassword, ChangePassword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#Mapper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Account.xml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03499" y="1244433"/>
            <a:ext cx="6807549" cy="4915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162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3246925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로그인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회원가입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(Front-end)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643" y="1383250"/>
            <a:ext cx="5486063" cy="53412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9" y="1750747"/>
            <a:ext cx="5875986" cy="50093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73758" y="18168"/>
            <a:ext cx="5959240" cy="1691238"/>
          </a:xfrm>
          <a:prstGeom prst="rect">
            <a:avLst/>
          </a:prstGeom>
        </p:spPr>
      </p:pic>
      <p:sp>
        <p:nvSpPr>
          <p:cNvPr id="16" name="TextBox 17"/>
          <p:cNvSpPr txBox="1"/>
          <p:nvPr/>
        </p:nvSpPr>
        <p:spPr>
          <a:xfrm>
            <a:off x="3564722" y="963930"/>
            <a:ext cx="2197169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C: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회원가입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(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회원정보 등록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162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3246925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로그인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회원가입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(Front-end)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217" y="1653770"/>
            <a:ext cx="4996689" cy="32180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9091" y="62671"/>
            <a:ext cx="4782902" cy="3071053"/>
          </a:xfrm>
          <a:prstGeom prst="rect">
            <a:avLst/>
          </a:prstGeom>
        </p:spPr>
      </p:pic>
      <p:sp>
        <p:nvSpPr>
          <p:cNvPr id="12" name="TextBox 17"/>
          <p:cNvSpPr txBox="1"/>
          <p:nvPr/>
        </p:nvSpPr>
        <p:spPr>
          <a:xfrm>
            <a:off x="5755714" y="3116580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R: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아이디 찾기</a:t>
            </a:r>
          </a:p>
        </p:txBody>
      </p:sp>
      <p:sp>
        <p:nvSpPr>
          <p:cNvPr id="13" name="TextBox 17"/>
          <p:cNvSpPr txBox="1"/>
          <p:nvPr/>
        </p:nvSpPr>
        <p:spPr>
          <a:xfrm>
            <a:off x="5707906" y="6517005"/>
            <a:ext cx="2822058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R: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비밀번호 찾기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-&gt;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U: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비밀번호 변경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22126" y="3458128"/>
            <a:ext cx="2688215" cy="305448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61529" y="3446716"/>
            <a:ext cx="2703131" cy="305285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8170872" y="4612041"/>
            <a:ext cx="1237644" cy="94643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가로 글상자 16"/>
          <p:cNvSpPr txBox="1"/>
          <p:nvPr/>
        </p:nvSpPr>
        <p:spPr>
          <a:xfrm>
            <a:off x="1940188" y="5230863"/>
            <a:ext cx="275327" cy="358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40167" y="4861292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로그인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162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2675425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마이페이지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(Front-end)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8707" y="1329488"/>
            <a:ext cx="6504024" cy="52999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161312" y="3753335"/>
            <a:ext cx="2210624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D: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회원탈퇴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(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회원정보 삭제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2100" y="3429000"/>
            <a:ext cx="2210624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U: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프로필수정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(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미구현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a타이틀고딕2"/>
                <a:ea typeface="a타이틀고딕2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7630"/>
            <a:ext cx="4778795" cy="45870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이성욱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715" y="878205"/>
            <a:ext cx="2742100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Kakao Map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(Front-End)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5559" y="1576092"/>
            <a:ext cx="5725572" cy="43689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1307" y="613827"/>
            <a:ext cx="4731777" cy="30275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2609" y="1569936"/>
            <a:ext cx="5144302" cy="30629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19169" y="2724691"/>
            <a:ext cx="4518648" cy="3426111"/>
          </a:xfrm>
          <a:prstGeom prst="rect">
            <a:avLst/>
          </a:prstGeom>
        </p:spPr>
      </p:pic>
      <p:sp>
        <p:nvSpPr>
          <p:cNvPr id="23" name="가로 글상자 22"/>
          <p:cNvSpPr txBox="1"/>
          <p:nvPr/>
        </p:nvSpPr>
        <p:spPr>
          <a:xfrm>
            <a:off x="799147" y="6304699"/>
            <a:ext cx="10404054" cy="36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메인페이지의 </a:t>
            </a:r>
            <a:r>
              <a:rPr lang="en-US" altLang="ko-KR"/>
              <a:t>searchbox</a:t>
            </a:r>
            <a:r>
              <a:rPr lang="ko-KR" altLang="en-US"/>
              <a:t>와 </a:t>
            </a:r>
            <a:r>
              <a:rPr lang="en-US" altLang="ko-KR"/>
              <a:t>kakaomap</a:t>
            </a:r>
            <a:r>
              <a:rPr lang="ko-KR" altLang="en-US"/>
              <a:t>검색 연동 및 </a:t>
            </a:r>
            <a:r>
              <a:rPr lang="en-US" altLang="ko-KR"/>
              <a:t>giolocation</a:t>
            </a:r>
            <a:r>
              <a:rPr lang="ko-KR" altLang="en-US"/>
              <a:t>을 활용하여 현재위치를 화면에 출력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548040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등록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WRITER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권한이 있는 계정으로 로그인여부 체크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282" y="1621858"/>
            <a:ext cx="5386086" cy="246395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19808" y="4392846"/>
            <a:ext cx="5385289" cy="15447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Library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에서 배웠던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getPrincipal()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을 통해 로그인 정보를 가져 온 후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그 중 권한 리스트를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forEahc()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를 사용해서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ROEL_WRITER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가 들어있는지 확인</a:t>
            </a:r>
          </a:p>
          <a:p>
            <a:pPr algn="ctr">
              <a:defRPr/>
            </a:pPr>
            <a:endParaRPr lang="en-US" altLang="ko-KR" sz="1100" b="1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오른쪽 사진과 같이 게시글 버튼 활성화 →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05501" y="3618819"/>
            <a:ext cx="6096000" cy="23233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27481" y="997818"/>
            <a:ext cx="6040349" cy="2082285"/>
          </a:xfrm>
          <a:prstGeom prst="rect">
            <a:avLst/>
          </a:prstGeom>
        </p:spPr>
      </p:pic>
      <p:sp>
        <p:nvSpPr>
          <p:cNvPr id="31" name="화살표: 오른쪽 30"/>
          <p:cNvSpPr/>
          <p:nvPr/>
        </p:nvSpPr>
        <p:spPr>
          <a:xfrm rot="5400000">
            <a:off x="8737357" y="3165231"/>
            <a:ext cx="388327" cy="35169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1594856" y="5627076"/>
            <a:ext cx="382126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C8D3B2-3A62-EC24-10E9-84A734ECDC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5716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366D8E-29C4-3426-AD29-F5AF005C8211}"/>
              </a:ext>
            </a:extLst>
          </p:cNvPr>
          <p:cNvSpPr txBox="1"/>
          <p:nvPr/>
        </p:nvSpPr>
        <p:spPr>
          <a:xfrm>
            <a:off x="1064194" y="720711"/>
            <a:ext cx="2983509" cy="55784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개요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팀원 및 역할 소개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제작 동기 및 목표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참고 사이트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개발 환경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메뉴 구조도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7. API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명세서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8. 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명세서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9.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화면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10.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주요 기능 및 코드 리뷰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수행 일정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시사점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79D08-5F7D-A667-31DE-F033A4F99BC3}"/>
              </a:ext>
            </a:extLst>
          </p:cNvPr>
          <p:cNvSpPr txBox="1"/>
          <p:nvPr/>
        </p:nvSpPr>
        <p:spPr>
          <a:xfrm>
            <a:off x="84670" y="84670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INDEX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A76828-5FE5-9949-C8EA-3B0A34CCBEE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595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등록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post/register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접속후 게시글 등록 가능 </a:t>
            </a:r>
          </a:p>
        </p:txBody>
      </p:sp>
      <p:sp>
        <p:nvSpPr>
          <p:cNvPr id="27" name="직사각형 16"/>
          <p:cNvSpPr/>
          <p:nvPr/>
        </p:nvSpPr>
        <p:spPr>
          <a:xfrm>
            <a:off x="219807" y="2324560"/>
            <a:ext cx="5344467" cy="35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SecrutiyConfig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에서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antMatcher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를 통해 그냥 주소창으로는 들어올 수없게 설정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254" y="1649113"/>
            <a:ext cx="5306414" cy="68063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2944" y="2819182"/>
            <a:ext cx="5370759" cy="1697118"/>
          </a:xfrm>
          <a:prstGeom prst="rect">
            <a:avLst/>
          </a:prstGeom>
        </p:spPr>
      </p:pic>
      <p:sp>
        <p:nvSpPr>
          <p:cNvPr id="31" name="직사각형 16"/>
          <p:cNvSpPr/>
          <p:nvPr/>
        </p:nvSpPr>
        <p:spPr>
          <a:xfrm>
            <a:off x="195315" y="4674514"/>
            <a:ext cx="5385289" cy="35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게시글은 카테고리는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1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개 필수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태그는 중복선택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선택없음 가능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8469" y="5121008"/>
            <a:ext cx="5407948" cy="317165"/>
          </a:xfrm>
          <a:prstGeom prst="rect">
            <a:avLst/>
          </a:prstGeom>
        </p:spPr>
      </p:pic>
      <p:sp>
        <p:nvSpPr>
          <p:cNvPr id="33" name="직사각형 16"/>
          <p:cNvSpPr/>
          <p:nvPr/>
        </p:nvSpPr>
        <p:spPr>
          <a:xfrm>
            <a:off x="198036" y="5514074"/>
            <a:ext cx="5385289" cy="694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카테고리를 바꾸면 자동으로 선택가능한 태그가 바뀜</a:t>
            </a:r>
          </a:p>
          <a:p>
            <a:pPr algn="ctr">
              <a:defRPr/>
            </a:pPr>
            <a:endParaRPr lang="ko-KR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태그가 카테고리별로 하위로 들어가 있습니다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cxnSp>
        <p:nvCxnSpPr>
          <p:cNvPr id="36" name="연결선: 꺾임 35"/>
          <p:cNvCxnSpPr>
            <a:stCxn id="33" idx="3"/>
          </p:cNvCxnSpPr>
          <p:nvPr/>
        </p:nvCxnSpPr>
        <p:spPr>
          <a:xfrm flipV="1">
            <a:off x="5583326" y="884464"/>
            <a:ext cx="294959" cy="4976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885090" y="898071"/>
            <a:ext cx="4354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6061" y="549605"/>
            <a:ext cx="5562511" cy="101434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93607" y="1666629"/>
            <a:ext cx="5582429" cy="1762370"/>
          </a:xfrm>
          <a:prstGeom prst="rect">
            <a:avLst/>
          </a:prstGeom>
        </p:spPr>
      </p:pic>
      <p:sp>
        <p:nvSpPr>
          <p:cNvPr id="44" name="직사각형 16"/>
          <p:cNvSpPr/>
          <p:nvPr/>
        </p:nvSpPr>
        <p:spPr>
          <a:xfrm>
            <a:off x="6460044" y="3523347"/>
            <a:ext cx="5385289" cy="694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게시글 업로드 버튼 눌렀을때 같이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tag_dtl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테이블에 등록됨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232571" y="4924496"/>
            <a:ext cx="1981476" cy="1105054"/>
          </a:xfrm>
          <a:prstGeom prst="rect">
            <a:avLst/>
          </a:prstGeom>
        </p:spPr>
      </p:pic>
      <p:sp>
        <p:nvSpPr>
          <p:cNvPr id="46" name="화살표: 오른쪽 45"/>
          <p:cNvSpPr/>
          <p:nvPr/>
        </p:nvSpPr>
        <p:spPr>
          <a:xfrm rot="5400000">
            <a:off x="9054312" y="4409310"/>
            <a:ext cx="340676" cy="27810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등록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SummerNote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게시판 사용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15528" y="5838977"/>
            <a:ext cx="4613556" cy="7938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게시글에 이미지가 들어갈 수 있기 때문에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SummerNote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라는 에디터를 사용했습니다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  <a:p>
            <a:pPr algn="ctr">
              <a:defRPr/>
            </a:pPr>
            <a:endParaRPr lang="en-US" altLang="ko-KR" sz="1100" b="1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상단 상세정보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이용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교통안내 클릭시 탭 이동가능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1747" y="1599087"/>
            <a:ext cx="3557589" cy="409088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4626" y="528395"/>
            <a:ext cx="4600554" cy="4827854"/>
          </a:xfrm>
          <a:prstGeom prst="rect">
            <a:avLst/>
          </a:prstGeom>
        </p:spPr>
      </p:pic>
      <p:sp>
        <p:nvSpPr>
          <p:cNvPr id="40" name="직사각형 16"/>
          <p:cNvSpPr/>
          <p:nvPr/>
        </p:nvSpPr>
        <p:spPr>
          <a:xfrm>
            <a:off x="6465874" y="5838977"/>
            <a:ext cx="4613556" cy="7938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이용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교통안내 탭에는 여러가지 정보들을 작성할 수 있으며 공백으로 둘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시에 실제 게시글에서 나타나지 않습니다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이용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교통안내 탭은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tour_usage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테이블에 저장되며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tour_mst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와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join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으로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게시글에 불러올 예정입니다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등록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파일 직접 업로드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링크 업로드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19807" y="4587517"/>
            <a:ext cx="5385289" cy="8425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썸네일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메인이미지는 각각 파일 링크로 업로드 할 수있습니다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상단의 버튼을 눌러</a:t>
            </a:r>
          </a:p>
          <a:p>
            <a:pPr algn="ctr">
              <a:defRPr/>
            </a:pPr>
            <a:endParaRPr lang="ko-KR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오른쪽 화면과 같이 바꿀수 있습니다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641" y="2234282"/>
            <a:ext cx="5386726" cy="186240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2482" y="286324"/>
            <a:ext cx="5596177" cy="5854293"/>
          </a:xfrm>
          <a:prstGeom prst="rect">
            <a:avLst/>
          </a:prstGeom>
        </p:spPr>
      </p:pic>
      <p:sp>
        <p:nvSpPr>
          <p:cNvPr id="38" name="화살표: 오른쪽 37"/>
          <p:cNvSpPr/>
          <p:nvPr/>
        </p:nvSpPr>
        <p:spPr>
          <a:xfrm>
            <a:off x="5814421" y="3248233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0DB84-BCCC-9C0E-60E4-A574D133DC0C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수정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5327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ADMIN 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권한이 있는 계정으로 로그인여부 체크 혹은 게시글 작성자와 같은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userId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인지 체크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19808" y="4100839"/>
            <a:ext cx="5385289" cy="5435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권한리스트에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ROLE_ADMIN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이있는지 체크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로그인된 유저와 해당 게시글의 작성자</a:t>
            </a:r>
          </a:p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userId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와 비교후 있으면 수정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삭제버튼 생성 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685" y="1804276"/>
            <a:ext cx="3677190" cy="2236989"/>
          </a:xfrm>
          <a:prstGeom prst="rect">
            <a:avLst/>
          </a:prstGeom>
        </p:spPr>
      </p:pic>
      <p:sp>
        <p:nvSpPr>
          <p:cNvPr id="37" name="화살표: 오른쪽 36"/>
          <p:cNvSpPr/>
          <p:nvPr/>
        </p:nvSpPr>
        <p:spPr>
          <a:xfrm rot="5400000">
            <a:off x="2862019" y="5546945"/>
            <a:ext cx="250292" cy="3893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9533" y="6097987"/>
            <a:ext cx="5437770" cy="46315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6336" y="5014666"/>
            <a:ext cx="5473239" cy="431643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5102678" y="6415768"/>
            <a:ext cx="4288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66429" y="130072"/>
            <a:ext cx="5883738" cy="5525135"/>
          </a:xfrm>
          <a:prstGeom prst="rect">
            <a:avLst/>
          </a:prstGeom>
        </p:spPr>
      </p:pic>
      <p:sp>
        <p:nvSpPr>
          <p:cNvPr id="43" name="직사각형 16"/>
          <p:cNvSpPr/>
          <p:nvPr/>
        </p:nvSpPr>
        <p:spPr>
          <a:xfrm>
            <a:off x="5989875" y="5748038"/>
            <a:ext cx="5851109" cy="856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tour_mst, tour_usage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에 들어있는 기본정보를 토대로 카테고리등 모든정보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불러옴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DAA9C-487A-E111-D6CA-CF3AD6DAB56F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수정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데이터 분석후 보여줄 형식 설정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19808" y="4497134"/>
            <a:ext cx="5385289" cy="425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tour_mst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에 저장된 썸네일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메인이미지의 형식을 파악하여 자동으로 썸네일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메인이미지의 업로드 방식을 불러와줌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858" y="1612898"/>
            <a:ext cx="3624747" cy="284348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199" y="4993444"/>
            <a:ext cx="4780108" cy="172183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60015" y="404901"/>
            <a:ext cx="5098093" cy="3792902"/>
          </a:xfrm>
          <a:prstGeom prst="rect">
            <a:avLst/>
          </a:prstGeom>
        </p:spPr>
      </p:pic>
      <p:sp>
        <p:nvSpPr>
          <p:cNvPr id="32" name="직사각형 16"/>
          <p:cNvSpPr/>
          <p:nvPr/>
        </p:nvSpPr>
        <p:spPr>
          <a:xfrm>
            <a:off x="6220558" y="4497134"/>
            <a:ext cx="5385289" cy="425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카테고리와 태그도 자동으로 불러온 후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자동 선택이 되게 만듦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14649" y="5390749"/>
            <a:ext cx="5432085" cy="376198"/>
          </a:xfrm>
          <a:prstGeom prst="rect">
            <a:avLst/>
          </a:prstGeom>
        </p:spPr>
      </p:pic>
      <p:sp>
        <p:nvSpPr>
          <p:cNvPr id="34" name="화살표: 오른쪽 33"/>
          <p:cNvSpPr/>
          <p:nvPr/>
        </p:nvSpPr>
        <p:spPr>
          <a:xfrm rot="5400000">
            <a:off x="8837839" y="4993821"/>
            <a:ext cx="224518" cy="27894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16200000" flipH="1" flipV="1">
            <a:off x="2442297" y="3429204"/>
            <a:ext cx="6858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498CCB-5C43-89FD-01B8-A8176CDFC726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검색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카테고리별 페이지 이동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198950" y="2531483"/>
            <a:ext cx="5385289" cy="446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헤더 부분에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categoryId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와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categoryName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을 불러와서 위와같이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a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태그 생성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671" y="1718058"/>
            <a:ext cx="5421602" cy="70545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633" y="3111294"/>
            <a:ext cx="1506890" cy="3533176"/>
          </a:xfrm>
          <a:prstGeom prst="rect">
            <a:avLst/>
          </a:prstGeom>
        </p:spPr>
      </p:pic>
      <p:sp>
        <p:nvSpPr>
          <p:cNvPr id="30" name="직사각형 16"/>
          <p:cNvSpPr/>
          <p:nvPr/>
        </p:nvSpPr>
        <p:spPr>
          <a:xfrm>
            <a:off x="2256351" y="3428999"/>
            <a:ext cx="2764176" cy="2817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Category 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부분은 관리자 페이지에서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생성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삭제가 가능함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76766" y="397288"/>
            <a:ext cx="5790047" cy="5264872"/>
          </a:xfrm>
          <a:prstGeom prst="rect">
            <a:avLst/>
          </a:prstGeom>
        </p:spPr>
      </p:pic>
      <p:sp>
        <p:nvSpPr>
          <p:cNvPr id="32" name="직사각형 16"/>
          <p:cNvSpPr/>
          <p:nvPr/>
        </p:nvSpPr>
        <p:spPr>
          <a:xfrm>
            <a:off x="6483504" y="5916821"/>
            <a:ext cx="5385289" cy="446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명소를 눌렀다면 명소에 해당하는 태그들과 같이 총개수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조회수 좋아요 정렬방식 설정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하단 페이지 컨트롤러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검색할 내용을 입력할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input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태그 까지 나오게 됨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8DDBF-0C09-BBF4-803D-B8BD8B21E913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게시글 검색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카테고리별 페이지 이동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105" y="4491404"/>
            <a:ext cx="5934808" cy="36444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16"/>
          <p:cNvSpPr/>
          <p:nvPr/>
        </p:nvSpPr>
        <p:spPr>
          <a:xfrm>
            <a:off x="233713" y="5785279"/>
            <a:ext cx="5862286" cy="5227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위와같이 태그를 선택하면 해당하는 해당태그가 설정된 게시글이 나옴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640" y="1691105"/>
            <a:ext cx="5796997" cy="363733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0932" y="194671"/>
            <a:ext cx="4229958" cy="5502251"/>
          </a:xfrm>
          <a:prstGeom prst="rect">
            <a:avLst/>
          </a:prstGeom>
        </p:spPr>
      </p:pic>
      <p:sp>
        <p:nvSpPr>
          <p:cNvPr id="37" name="직사각형 16"/>
          <p:cNvSpPr/>
          <p:nvPr/>
        </p:nvSpPr>
        <p:spPr>
          <a:xfrm>
            <a:off x="6185099" y="5785279"/>
            <a:ext cx="5862286" cy="5227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검색관련 쿼리문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02AD0-2E77-E6D1-E08C-8416B4AE49FC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평점 및 리뷰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로그인여부 확인</a:t>
            </a:r>
          </a:p>
        </p:txBody>
      </p:sp>
      <p:sp>
        <p:nvSpPr>
          <p:cNvPr id="27" name="직사각형 16"/>
          <p:cNvSpPr/>
          <p:nvPr/>
        </p:nvSpPr>
        <p:spPr>
          <a:xfrm>
            <a:off x="233713" y="3785028"/>
            <a:ext cx="5513036" cy="374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로그인 여부 확인 후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비로그인 상태라면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alert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을 띄어줌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(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좋아요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리뷰 동일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)</a:t>
            </a:r>
            <a:endParaRPr lang="ko-KR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7" name="직사각형 16"/>
          <p:cNvSpPr/>
          <p:nvPr/>
        </p:nvSpPr>
        <p:spPr>
          <a:xfrm>
            <a:off x="6096000" y="3795613"/>
            <a:ext cx="5862286" cy="356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리뷰 작성하기를 누르면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display:none;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되어있던 모달창이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display:block;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으로 바뀌게 된다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433" y="1636537"/>
            <a:ext cx="5655456" cy="202917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50081" y="171079"/>
            <a:ext cx="4625259" cy="35630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07A8D7-AFB9-ADD7-83AD-E940319DA946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평점 및 리뷰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평점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리뷰 상세기능</a:t>
            </a:r>
          </a:p>
        </p:txBody>
      </p:sp>
      <p:sp>
        <p:nvSpPr>
          <p:cNvPr id="37" name="직사각형 16"/>
          <p:cNvSpPr/>
          <p:nvPr/>
        </p:nvSpPr>
        <p:spPr>
          <a:xfrm>
            <a:off x="233714" y="5366831"/>
            <a:ext cx="5714119" cy="7590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별 버튼을 누를때마다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enable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클래스를 추가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삭제하여 색깔효과를 줌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해당 별의 인덱스를 알아내어 해당 별을 누를때마다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reviewObj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의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rating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값을 바꿈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986" y="1574979"/>
            <a:ext cx="5396714" cy="370804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5345" y="652049"/>
            <a:ext cx="4698809" cy="1211642"/>
          </a:xfrm>
          <a:prstGeom prst="rect">
            <a:avLst/>
          </a:prstGeom>
        </p:spPr>
      </p:pic>
      <p:sp>
        <p:nvSpPr>
          <p:cNvPr id="46" name="직사각형 16"/>
          <p:cNvSpPr/>
          <p:nvPr/>
        </p:nvSpPr>
        <p:spPr>
          <a:xfrm>
            <a:off x="6096000" y="2137409"/>
            <a:ext cx="5478555" cy="339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방문여부를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&lt;option value=”1”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또는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“2”&gt;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로 주어서 데이터 베이스에 저장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8904" y="2709762"/>
            <a:ext cx="5749847" cy="1243877"/>
          </a:xfrm>
          <a:prstGeom prst="rect">
            <a:avLst/>
          </a:prstGeom>
        </p:spPr>
      </p:pic>
      <p:sp>
        <p:nvSpPr>
          <p:cNvPr id="50" name="직사각형 16"/>
          <p:cNvSpPr/>
          <p:nvPr/>
        </p:nvSpPr>
        <p:spPr>
          <a:xfrm>
            <a:off x="6096000" y="4339425"/>
            <a:ext cx="5478555" cy="4210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여행사진은 배운대로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multipart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형식의 리스트로 보내서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saveName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과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originName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으로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바꾸어서 데이터베이스에 저장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D8050-F06C-41E9-B31A-C4AD467B14F6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3237" y="2097405"/>
            <a:ext cx="256653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9" name="양쪽 모서리가 둥근 사각형 102"/>
          <p:cNvSpPr/>
          <p:nvPr/>
        </p:nvSpPr>
        <p:spPr>
          <a:xfrm>
            <a:off x="234556" y="813383"/>
            <a:ext cx="2581533" cy="34741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</a:rPr>
              <a:t>평점 및 리뷰</a:t>
            </a:r>
          </a:p>
        </p:txBody>
      </p:sp>
      <p:sp>
        <p:nvSpPr>
          <p:cNvPr id="12" name="직사각형 16"/>
          <p:cNvSpPr/>
          <p:nvPr/>
        </p:nvSpPr>
        <p:spPr>
          <a:xfrm>
            <a:off x="229463" y="1155811"/>
            <a:ext cx="2593681" cy="379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평점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리뷰 상세기능</a:t>
            </a:r>
          </a:p>
        </p:txBody>
      </p:sp>
      <p:sp>
        <p:nvSpPr>
          <p:cNvPr id="37" name="직사각형 16"/>
          <p:cNvSpPr/>
          <p:nvPr/>
        </p:nvSpPr>
        <p:spPr>
          <a:xfrm>
            <a:off x="223472" y="4813767"/>
            <a:ext cx="5714119" cy="461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해당 리뷰가 본인이 작성한 글이라면 위처럼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X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표시 뜨게 만들어둠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삭제가능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645" y="1971330"/>
            <a:ext cx="5843354" cy="258620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3566" y="568928"/>
            <a:ext cx="1686160" cy="885948"/>
          </a:xfrm>
          <a:prstGeom prst="rect">
            <a:avLst/>
          </a:prstGeom>
        </p:spPr>
      </p:pic>
      <p:sp>
        <p:nvSpPr>
          <p:cNvPr id="53" name="직사각형 16"/>
          <p:cNvSpPr/>
          <p:nvPr/>
        </p:nvSpPr>
        <p:spPr>
          <a:xfrm>
            <a:off x="6344736" y="1730944"/>
            <a:ext cx="5714119" cy="461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 로그인된 유저가 해당 게시글의 좋아요를 눌렀는지 확인하여 빨간색과</a:t>
            </a:r>
          </a:p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파란색으로 나누어 구분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43972" y="598222"/>
            <a:ext cx="1611772" cy="91953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49851" y="2409122"/>
            <a:ext cx="2448266" cy="523948"/>
          </a:xfrm>
          <a:prstGeom prst="rect">
            <a:avLst/>
          </a:prstGeom>
        </p:spPr>
      </p:pic>
      <p:sp>
        <p:nvSpPr>
          <p:cNvPr id="57" name="직사각형 16"/>
          <p:cNvSpPr/>
          <p:nvPr/>
        </p:nvSpPr>
        <p:spPr>
          <a:xfrm>
            <a:off x="6344736" y="3198003"/>
            <a:ext cx="5714119" cy="461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게시글의 평점은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MYSQL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에서 가져올때부터 아래와 같이 쿼리문을 작성하여 가져옴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42744" y="3909431"/>
            <a:ext cx="2467319" cy="247684"/>
          </a:xfrm>
          <a:prstGeom prst="rect">
            <a:avLst/>
          </a:prstGeom>
        </p:spPr>
      </p:pic>
      <p:sp>
        <p:nvSpPr>
          <p:cNvPr id="59" name="직사각형 16"/>
          <p:cNvSpPr/>
          <p:nvPr/>
        </p:nvSpPr>
        <p:spPr>
          <a:xfrm>
            <a:off x="6344736" y="4437277"/>
            <a:ext cx="5714119" cy="461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나머지는 모두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count()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함수를 사용해서 가져옴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D1659-5938-63C6-E33B-6D2BB14EBEAF}"/>
              </a:ext>
            </a:extLst>
          </p:cNvPr>
          <p:cNvSpPr txBox="1"/>
          <p:nvPr/>
        </p:nvSpPr>
        <p:spPr>
          <a:xfrm>
            <a:off x="84670" y="84670"/>
            <a:ext cx="4641014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정순동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7F80329-1999-1C77-4140-2CD38982C0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15625"/>
          <a:stretch/>
        </p:blipFill>
        <p:spPr>
          <a:xfrm>
            <a:off x="10412936" y="1021890"/>
            <a:ext cx="1660943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84670" y="84670"/>
            <a:ext cx="17283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과제 개요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E5961-96B6-552E-7800-4375E8439542}"/>
              </a:ext>
            </a:extLst>
          </p:cNvPr>
          <p:cNvSpPr txBox="1"/>
          <p:nvPr/>
        </p:nvSpPr>
        <p:spPr>
          <a:xfrm>
            <a:off x="594874" y="899142"/>
            <a:ext cx="5643853" cy="5917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과제명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부산 관광정보 기반 관광정보 제공 사이트 개발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목적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ko-KR" altLang="en-US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웹개발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수업 과정에 대한 명확한 이해와 적용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범위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공간적 범위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부산광역시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내용적 범위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Front –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메인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관광정보 리스트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 정보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로그인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MYPAGE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Admin –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대시보드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회원정보 관리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권한설정 포함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관광정보 관리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내용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요구 사항 정의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요구 기능 정의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UI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설계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(Front, Admin)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ERD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설계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아키텍처 설계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Admin, Front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페이지 퍼블리싱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서버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DB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구축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Front, Admin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연계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통합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단위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테스트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9056EC5-0AA1-2ABA-618A-2DCB0906D8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/>
          <a:stretch>
            <a:fillRect/>
          </a:stretch>
        </p:blipFill>
        <p:spPr>
          <a:xfrm>
            <a:off x="6688657" y="2697008"/>
            <a:ext cx="1658828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0A73E6-D5A5-264D-5215-629482E49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1"/>
          <a:stretch>
            <a:fillRect/>
          </a:stretch>
        </p:blipFill>
        <p:spPr>
          <a:xfrm>
            <a:off x="8248306" y="1219028"/>
            <a:ext cx="1660942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01505D-5E7D-2A89-064C-4C2F1ECA6C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/>
          <a:stretch>
            <a:fillRect/>
          </a:stretch>
        </p:blipFill>
        <p:spPr>
          <a:xfrm>
            <a:off x="5950298" y="4715938"/>
            <a:ext cx="1660942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BE280C7-5B5A-9204-B981-AB8B633612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70" y="3330341"/>
            <a:ext cx="3858501" cy="3527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D2CC2B3-E4BD-2069-F5B9-726D7F48C533}"/>
              </a:ext>
            </a:extLst>
          </p:cNvPr>
          <p:cNvCxnSpPr>
            <a:cxnSpLocks/>
          </p:cNvCxnSpPr>
          <p:nvPr/>
        </p:nvCxnSpPr>
        <p:spPr>
          <a:xfrm flipH="1">
            <a:off x="7661721" y="5640403"/>
            <a:ext cx="12320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9960355-5F93-51F6-D61E-31CC4A59D726}"/>
              </a:ext>
            </a:extLst>
          </p:cNvPr>
          <p:cNvCxnSpPr>
            <a:cxnSpLocks/>
          </p:cNvCxnSpPr>
          <p:nvPr/>
        </p:nvCxnSpPr>
        <p:spPr>
          <a:xfrm flipV="1">
            <a:off x="11274899" y="2879970"/>
            <a:ext cx="0" cy="147798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F49F134-A533-5D3B-3F01-DE1EDF478360}"/>
              </a:ext>
            </a:extLst>
          </p:cNvPr>
          <p:cNvCxnSpPr>
            <a:cxnSpLocks/>
          </p:cNvCxnSpPr>
          <p:nvPr/>
        </p:nvCxnSpPr>
        <p:spPr>
          <a:xfrm>
            <a:off x="8389065" y="4097565"/>
            <a:ext cx="999798" cy="56968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C32235-BB20-58FA-6177-DEC12D7C3728}"/>
              </a:ext>
            </a:extLst>
          </p:cNvPr>
          <p:cNvCxnSpPr>
            <a:cxnSpLocks/>
          </p:cNvCxnSpPr>
          <p:nvPr/>
        </p:nvCxnSpPr>
        <p:spPr>
          <a:xfrm>
            <a:off x="9615637" y="2865360"/>
            <a:ext cx="977813" cy="14823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98E2BC1-E4A8-0B92-7DE2-B3A12FA4EA03}"/>
              </a:ext>
            </a:extLst>
          </p:cNvPr>
          <p:cNvSpPr txBox="1"/>
          <p:nvPr/>
        </p:nvSpPr>
        <p:spPr>
          <a:xfrm>
            <a:off x="9451310" y="4980994"/>
            <a:ext cx="228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 w="19050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VIST BUSAN</a:t>
            </a:r>
            <a:endParaRPr lang="ko-KR" altLang="en-US" sz="2800" dirty="0">
              <a:ln w="19050">
                <a:solidFill>
                  <a:srgbClr val="0070C0"/>
                </a:solidFill>
              </a:ln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158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/>
          <p:cNvSpPr txBox="1"/>
          <p:nvPr/>
        </p:nvSpPr>
        <p:spPr>
          <a:xfrm>
            <a:off x="527185" y="84670"/>
            <a:ext cx="4548040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홍성욱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792230" y="663284"/>
            <a:ext cx="1471878" cy="4593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사용자 관리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561577" y="1002030"/>
            <a:ext cx="4282285" cy="30537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Entity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UserMst, RoleDtl, RoleMst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Dto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AdminUserDto, AdminUserRoleDto, 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  AdminUserDeleteDto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 AdminUserRoleRepository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Service</a:t>
            </a:r>
            <a:endParaRPr kumimoji="0" lang="en-US" altLang="ko-KR" sz="1400" b="0" i="0" u="none" strike="noStrike" kern="1200" cap="none" spc="0" normalizeH="0" baseline="0">
              <a:solidFill>
                <a:srgbClr val="000000"/>
              </a:solidFill>
              <a:latin typeface="a타이틀고딕3"/>
              <a:ea typeface="a타이틀고딕3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- AdminUserRoleService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a타이틀고딕2"/>
              <a:ea typeface="a타이틀고딕2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941836" y="507007"/>
            <a:ext cx="1597421" cy="843359"/>
          </a:xfrm>
          <a:prstGeom prst="wedgeRoundRectCallout">
            <a:avLst>
              <a:gd name="adj1" fmla="val -56672"/>
              <a:gd name="adj2" fmla="val 50211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유저정보를 담은</a:t>
            </a:r>
          </a:p>
          <a:p>
            <a:pPr lvl="0" algn="ctr">
              <a:defRPr/>
            </a:pPr>
            <a:r>
              <a:rPr lang="en-US" altLang="ko-KR" sz="1400">
                <a:solidFill>
                  <a:schemeClr val="dk1"/>
                </a:solidFill>
              </a:rPr>
              <a:t>Entity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814959" y="1449584"/>
            <a:ext cx="1676797" cy="892969"/>
          </a:xfrm>
          <a:prstGeom prst="wedgeRoundRectCallout">
            <a:avLst>
              <a:gd name="adj1" fmla="val -62816"/>
              <a:gd name="adj2" fmla="val 57378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유저 정보를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원활하게 사용하기 위한 </a:t>
            </a:r>
            <a:r>
              <a:rPr lang="en-US" altLang="ko-KR" sz="1400">
                <a:solidFill>
                  <a:schemeClr val="dk1"/>
                </a:solidFill>
              </a:rPr>
              <a:t>Dto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735584" y="2536031"/>
            <a:ext cx="1676797" cy="892969"/>
          </a:xfrm>
          <a:prstGeom prst="wedgeRoundRectCallout">
            <a:avLst>
              <a:gd name="adj1" fmla="val -84831"/>
              <a:gd name="adj2" fmla="val 23585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데이터 베이스를 통해 기능 구현을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하기위한 </a:t>
            </a:r>
            <a:r>
              <a:rPr lang="en-US" altLang="ko-KR" sz="1400">
                <a:solidFill>
                  <a:schemeClr val="dk1"/>
                </a:solidFill>
              </a:rPr>
              <a:t>Repository</a:t>
            </a:r>
          </a:p>
        </p:txBody>
      </p:sp>
      <p:sp>
        <p:nvSpPr>
          <p:cNvPr id="19" name="TextBox 5"/>
          <p:cNvSpPr txBox="1"/>
          <p:nvPr/>
        </p:nvSpPr>
        <p:spPr>
          <a:xfrm>
            <a:off x="696863" y="4745355"/>
            <a:ext cx="4282285" cy="15582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API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 AdminUserRoleApi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∙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XML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 -  adminUser.xml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a타이틀고딕2"/>
              <a:ea typeface="a타이틀고딕2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2158007" y="4034233"/>
            <a:ext cx="1676797" cy="892969"/>
          </a:xfrm>
          <a:prstGeom prst="wedgeRoundRectCallout">
            <a:avLst>
              <a:gd name="adj1" fmla="val -70495"/>
              <a:gd name="adj2" fmla="val 60447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기능구현 한 것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들을 호출하기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위한 </a:t>
            </a:r>
            <a:r>
              <a:rPr lang="en-US" altLang="ko-KR" sz="1400">
                <a:solidFill>
                  <a:schemeClr val="dk1"/>
                </a:solidFill>
              </a:rPr>
              <a:t>Api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51614" y="515937"/>
            <a:ext cx="4594370" cy="6153547"/>
          </a:xfrm>
          <a:prstGeom prst="rect">
            <a:avLst/>
          </a:prstGeom>
        </p:spPr>
      </p:pic>
      <p:sp>
        <p:nvSpPr>
          <p:cNvPr id="24" name="TextBox 3"/>
          <p:cNvSpPr txBox="1"/>
          <p:nvPr/>
        </p:nvSpPr>
        <p:spPr>
          <a:xfrm>
            <a:off x="7234702" y="0"/>
            <a:ext cx="3040154" cy="501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- AdminUserRoleRepository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/>
          <p:cNvSpPr txBox="1"/>
          <p:nvPr/>
        </p:nvSpPr>
        <p:spPr>
          <a:xfrm>
            <a:off x="527185" y="84670"/>
            <a:ext cx="4548040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홍성욱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4489" y="1441599"/>
            <a:ext cx="8498449" cy="4897139"/>
          </a:xfrm>
          <a:prstGeom prst="rect">
            <a:avLst/>
          </a:prstGeom>
        </p:spPr>
      </p:pic>
      <p:sp>
        <p:nvSpPr>
          <p:cNvPr id="26" name="TextBox 5"/>
          <p:cNvSpPr txBox="1"/>
          <p:nvPr/>
        </p:nvSpPr>
        <p:spPr>
          <a:xfrm>
            <a:off x="313530" y="2716530"/>
            <a:ext cx="3002362" cy="6057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관리자 페이지를 통해 유저 권한수정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삭제 등을 할수있는 페이지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a타이틀고딕2"/>
              <a:ea typeface="a타이틀고딕2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6477792" y="706755"/>
            <a:ext cx="2734471" cy="3867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관리자 시스템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(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사용자 관리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)</a:t>
            </a:r>
          </a:p>
        </p:txBody>
      </p:sp>
      <p:sp>
        <p:nvSpPr>
          <p:cNvPr id="28" name="TextBox 5"/>
          <p:cNvSpPr txBox="1"/>
          <p:nvPr/>
        </p:nvSpPr>
        <p:spPr>
          <a:xfrm>
            <a:off x="313530" y="3926204"/>
            <a:ext cx="3002362" cy="6057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권한 수정을 누르면 해당 사용자의 권한을 수정할수 있다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a타이틀고딕2"/>
              <a:ea typeface="a타이틀고딕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/>
          <p:cNvSpPr txBox="1"/>
          <p:nvPr/>
        </p:nvSpPr>
        <p:spPr>
          <a:xfrm>
            <a:off x="527185" y="84670"/>
            <a:ext cx="4548040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홍성욱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313530" y="2726055"/>
            <a:ext cx="3002362" cy="8629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버튼을 누르게 되면 사용자 이름이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뜨게되고 수정할 권한 등록일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수정일들이 나타나며</a:t>
            </a:r>
          </a:p>
        </p:txBody>
      </p:sp>
      <p:sp>
        <p:nvSpPr>
          <p:cNvPr id="27" name="TextBox 5"/>
          <p:cNvSpPr txBox="1"/>
          <p:nvPr/>
        </p:nvSpPr>
        <p:spPr>
          <a:xfrm>
            <a:off x="6096000" y="736123"/>
            <a:ext cx="3458769" cy="3867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관리자 시스템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(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사용자 권한 관리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)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7849" y="1429707"/>
            <a:ext cx="8425167" cy="5050303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323451" y="3871833"/>
            <a:ext cx="3002362" cy="6057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등록일과 수정일은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user_mst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에서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정보를 가져와 출력해 준다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/>
          <p:cNvSpPr txBox="1"/>
          <p:nvPr/>
        </p:nvSpPr>
        <p:spPr>
          <a:xfrm>
            <a:off x="527185" y="84670"/>
            <a:ext cx="4548040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10.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주요 기능 및 코드 리뷰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홍성욱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a타이틀고딕4"/>
              <a:ea typeface="a타이틀고딕4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7445375" y="1002030"/>
            <a:ext cx="3458769" cy="3867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a타이틀고딕2"/>
                <a:ea typeface="a타이틀고딕2"/>
              </a:rPr>
              <a:t>데이터베이스 트리거</a:t>
            </a:r>
          </a:p>
        </p:txBody>
      </p:sp>
      <p:sp>
        <p:nvSpPr>
          <p:cNvPr id="30" name="TextBox 5"/>
          <p:cNvSpPr txBox="1"/>
          <p:nvPr/>
        </p:nvSpPr>
        <p:spPr>
          <a:xfrm>
            <a:off x="879076" y="2308860"/>
            <a:ext cx="4738691" cy="11201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수정일은 권한 수정 페이지에서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role_dtl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에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update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 요청이 들어오면 자동으로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user_mst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에 있는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user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의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update_date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가 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수정한 시간으로 수정되며 수정페이지에 다시 출력된다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a타이틀고딕3"/>
                <a:ea typeface="a타이틀고딕3"/>
                <a:cs typeface="맑은 고딕"/>
              </a:rPr>
              <a:t>.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a타이틀고딕3"/>
              <a:ea typeface="a타이틀고딕3"/>
              <a:cs typeface="맑은 고딕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56748" y="1767285"/>
            <a:ext cx="5243114" cy="439397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1282" y="3835797"/>
            <a:ext cx="3833812" cy="146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C40B0B2-ADC5-01F2-1C74-78016DA752FD}"/>
              </a:ext>
            </a:extLst>
          </p:cNvPr>
          <p:cNvSpPr/>
          <p:nvPr/>
        </p:nvSpPr>
        <p:spPr>
          <a:xfrm>
            <a:off x="4106332" y="1711306"/>
            <a:ext cx="3979333" cy="4843636"/>
          </a:xfrm>
          <a:prstGeom prst="roundRect">
            <a:avLst>
              <a:gd name="adj" fmla="val 70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49CA8F8-3C9D-6C4C-FF85-53AF920A9316}"/>
              </a:ext>
            </a:extLst>
          </p:cNvPr>
          <p:cNvSpPr/>
          <p:nvPr/>
        </p:nvSpPr>
        <p:spPr>
          <a:xfrm>
            <a:off x="8212664" y="1711306"/>
            <a:ext cx="3979333" cy="4843636"/>
          </a:xfrm>
          <a:prstGeom prst="roundRect">
            <a:avLst>
              <a:gd name="adj" fmla="val 70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BCE4F3C-F981-BDB7-BBBB-B0E2B11E4EC5}"/>
              </a:ext>
            </a:extLst>
          </p:cNvPr>
          <p:cNvSpPr/>
          <p:nvPr/>
        </p:nvSpPr>
        <p:spPr>
          <a:xfrm>
            <a:off x="-1" y="1711306"/>
            <a:ext cx="3979333" cy="4843636"/>
          </a:xfrm>
          <a:prstGeom prst="roundRect">
            <a:avLst>
              <a:gd name="adj" fmla="val 702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455445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권오광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48E2C-4855-5092-92A3-B90444F4E7D5}"/>
              </a:ext>
            </a:extLst>
          </p:cNvPr>
          <p:cNvSpPr txBox="1"/>
          <p:nvPr/>
        </p:nvSpPr>
        <p:spPr>
          <a:xfrm>
            <a:off x="349715" y="899142"/>
            <a:ext cx="2980303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관광정보 관리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(Back-End)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CF3F7-182C-5A50-D236-6664249B9B97}"/>
              </a:ext>
            </a:extLst>
          </p:cNvPr>
          <p:cNvSpPr txBox="1"/>
          <p:nvPr/>
        </p:nvSpPr>
        <p:spPr>
          <a:xfrm>
            <a:off x="-1" y="2035090"/>
            <a:ext cx="3979334" cy="37833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등록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R: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전체 조회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검색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카테고리명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전체조회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2. 20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개씩 가져오기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수정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삭제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4733B-CFB7-8538-CC11-4EDDDBD10A96}"/>
              </a:ext>
            </a:extLst>
          </p:cNvPr>
          <p:cNvSpPr txBox="1"/>
          <p:nvPr/>
        </p:nvSpPr>
        <p:spPr>
          <a:xfrm>
            <a:off x="8212667" y="2035090"/>
            <a:ext cx="3979334" cy="37833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태그등록 등록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R: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태그 전체 조회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검색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1.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테그명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전체조회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2. 20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개씩 가져오기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태그 수정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태그 삭제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AE876-1A08-AFFC-4243-3120864797D0}"/>
              </a:ext>
            </a:extLst>
          </p:cNvPr>
          <p:cNvSpPr txBox="1"/>
          <p:nvPr/>
        </p:nvSpPr>
        <p:spPr>
          <a:xfrm>
            <a:off x="4106333" y="2035090"/>
            <a:ext cx="3979334" cy="41988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C: FRONT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페이지로 연결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R: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 전체 조회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검색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 코드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작가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전체조회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2. 20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개씩 가져오기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U: </a:t>
            </a:r>
            <a:r>
              <a:rPr lang="en-US" altLang="ko-KR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FRONT </a:t>
            </a:r>
            <a:r>
              <a:rPr lang="ko-KR" altLang="en-US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해당 게시글 수정 페이지로 이동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해당 관광지 삭제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3C875-D655-1919-C7F2-6F84B31A2575}"/>
              </a:ext>
            </a:extLst>
          </p:cNvPr>
          <p:cNvSpPr txBox="1"/>
          <p:nvPr/>
        </p:nvSpPr>
        <p:spPr>
          <a:xfrm>
            <a:off x="703658" y="1441168"/>
            <a:ext cx="2572017" cy="408623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#</a:t>
            </a:r>
            <a:r>
              <a:rPr lang="ko-KR" altLang="en-US" dirty="0"/>
              <a:t>관광 카테고리 관리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DABBC-C14D-1CA4-0D90-7D69B7324023}"/>
              </a:ext>
            </a:extLst>
          </p:cNvPr>
          <p:cNvSpPr txBox="1"/>
          <p:nvPr/>
        </p:nvSpPr>
        <p:spPr>
          <a:xfrm>
            <a:off x="4809992" y="1441168"/>
            <a:ext cx="2572017" cy="408623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관광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카테고리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BCBEAC-5CDB-BD47-6CAF-7DD7A04A0846}"/>
              </a:ext>
            </a:extLst>
          </p:cNvPr>
          <p:cNvSpPr txBox="1"/>
          <p:nvPr/>
        </p:nvSpPr>
        <p:spPr>
          <a:xfrm>
            <a:off x="8916325" y="1441168"/>
            <a:ext cx="2572017" cy="408623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#</a:t>
            </a:r>
            <a:r>
              <a:rPr lang="ko-KR" altLang="en-US" dirty="0"/>
              <a:t>관광 </a:t>
            </a:r>
            <a:r>
              <a:rPr lang="ko-KR" altLang="en-US"/>
              <a:t>카테고리 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485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46474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권오광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48E2C-4855-5092-92A3-B90444F4E7D5}"/>
              </a:ext>
            </a:extLst>
          </p:cNvPr>
          <p:cNvSpPr txBox="1"/>
          <p:nvPr/>
        </p:nvSpPr>
        <p:spPr>
          <a:xfrm>
            <a:off x="349715" y="899142"/>
            <a:ext cx="2980303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관광정보 관리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(Back-End)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356F1-6E38-9449-552D-84CD0DDA3502}"/>
              </a:ext>
            </a:extLst>
          </p:cNvPr>
          <p:cNvSpPr txBox="1"/>
          <p:nvPr/>
        </p:nvSpPr>
        <p:spPr>
          <a:xfrm>
            <a:off x="349715" y="1603136"/>
            <a:ext cx="4282284" cy="49829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#Entity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CategoryMst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CategoryView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TourMst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TagMst</a:t>
            </a:r>
            <a:endParaRPr lang="en-US" altLang="ko-KR" sz="14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#Repository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Category, Tour, Tag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#Service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Category, Tour, Tag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#API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Catogory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Tour, Tag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#Controller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AdminContoller</a:t>
            </a:r>
            <a:b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</a:b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#ReqDto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Category, Tour, tag,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Delete(Categories, Tags, Tours),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Search(Category, Tag, Tour),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</a:t>
            </a:r>
            <a:r>
              <a:rPr lang="en-US" altLang="ko-KR" sz="14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SearchList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(Category, Tag, Tour)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#Mapper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Category, Tour, tag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B20D74-0B88-2D5D-27C2-1F7024C8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934" y="1603136"/>
            <a:ext cx="6044635" cy="49829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203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46474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10.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주요 기능 및 코드 리뷰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권오광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48E2C-4855-5092-92A3-B90444F4E7D5}"/>
              </a:ext>
            </a:extLst>
          </p:cNvPr>
          <p:cNvSpPr txBox="1"/>
          <p:nvPr/>
        </p:nvSpPr>
        <p:spPr>
          <a:xfrm>
            <a:off x="349715" y="899142"/>
            <a:ext cx="3009542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관광정보 관리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(Front-End)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340738-CC44-BDF4-1914-4C06B59E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15" y="1470532"/>
            <a:ext cx="4058303" cy="2470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19EE73-277C-FA21-6D61-77500463A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3" r="8823" b="10630"/>
          <a:stretch/>
        </p:blipFill>
        <p:spPr>
          <a:xfrm>
            <a:off x="349715" y="4213644"/>
            <a:ext cx="4058303" cy="2470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6F3B3A-79D2-DF35-C483-C37F602E7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8"/>
          <a:stretch/>
        </p:blipFill>
        <p:spPr>
          <a:xfrm>
            <a:off x="6449373" y="1470532"/>
            <a:ext cx="4132624" cy="2466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8DD1CE-8691-DC2B-E59F-E8BF87A3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05" r="8842" b="10670"/>
          <a:stretch/>
        </p:blipFill>
        <p:spPr>
          <a:xfrm>
            <a:off x="6449373" y="4217706"/>
            <a:ext cx="4132624" cy="2466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FAD21D-6805-4B16-0BC4-72142C08A120}"/>
              </a:ext>
            </a:extLst>
          </p:cNvPr>
          <p:cNvSpPr txBox="1"/>
          <p:nvPr/>
        </p:nvSpPr>
        <p:spPr>
          <a:xfrm>
            <a:off x="4408018" y="1470532"/>
            <a:ext cx="1924160" cy="199900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전체 조회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검색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카테고리명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전체조회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개씩 가져오기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3.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페이지네이션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19702B-83EF-65B7-8674-AE842FC0C2C2}"/>
              </a:ext>
            </a:extLst>
          </p:cNvPr>
          <p:cNvSpPr txBox="1"/>
          <p:nvPr/>
        </p:nvSpPr>
        <p:spPr>
          <a:xfrm>
            <a:off x="10581997" y="1470532"/>
            <a:ext cx="1610003" cy="8910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삭제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일괄 삭제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2.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단일 삭제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00846-0F71-19C9-31BF-F599C4117466}"/>
              </a:ext>
            </a:extLst>
          </p:cNvPr>
          <p:cNvSpPr txBox="1"/>
          <p:nvPr/>
        </p:nvSpPr>
        <p:spPr>
          <a:xfrm>
            <a:off x="10581997" y="4213643"/>
            <a:ext cx="1610003" cy="3370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수정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69538-26E5-05BA-14AF-D95C4A07A35A}"/>
              </a:ext>
            </a:extLst>
          </p:cNvPr>
          <p:cNvSpPr txBox="1"/>
          <p:nvPr/>
        </p:nvSpPr>
        <p:spPr>
          <a:xfrm>
            <a:off x="4408018" y="4213644"/>
            <a:ext cx="1924160" cy="3370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카테고리 등록</a:t>
            </a:r>
          </a:p>
        </p:txBody>
      </p:sp>
    </p:spTree>
    <p:extLst>
      <p:ext uri="{BB962C8B-B14F-4D97-AF65-F5344CB8AC3E}">
        <p14:creationId xmlns:p14="http://schemas.microsoft.com/office/powerpoint/2010/main" val="1821180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31021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수행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FD2D7BF-A6C5-10B4-0BC6-98A220743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544569"/>
              </p:ext>
            </p:extLst>
          </p:nvPr>
        </p:nvGraphicFramePr>
        <p:xfrm>
          <a:off x="238124" y="603779"/>
          <a:ext cx="5692777" cy="6063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0698">
                  <a:extLst>
                    <a:ext uri="{9D8B030D-6E8A-4147-A177-3AD203B41FA5}">
                      <a16:colId xmlns:a16="http://schemas.microsoft.com/office/drawing/2014/main" val="2852036744"/>
                    </a:ext>
                  </a:extLst>
                </a:gridCol>
                <a:gridCol w="821707">
                  <a:extLst>
                    <a:ext uri="{9D8B030D-6E8A-4147-A177-3AD203B41FA5}">
                      <a16:colId xmlns:a16="http://schemas.microsoft.com/office/drawing/2014/main" val="3986215364"/>
                    </a:ext>
                  </a:extLst>
                </a:gridCol>
                <a:gridCol w="1625552">
                  <a:extLst>
                    <a:ext uri="{9D8B030D-6E8A-4147-A177-3AD203B41FA5}">
                      <a16:colId xmlns:a16="http://schemas.microsoft.com/office/drawing/2014/main" val="2832985881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1628231633"/>
                    </a:ext>
                  </a:extLst>
                </a:gridCol>
                <a:gridCol w="422018">
                  <a:extLst>
                    <a:ext uri="{9D8B030D-6E8A-4147-A177-3AD203B41FA5}">
                      <a16:colId xmlns:a16="http://schemas.microsoft.com/office/drawing/2014/main" val="260028111"/>
                    </a:ext>
                  </a:extLst>
                </a:gridCol>
                <a:gridCol w="631910">
                  <a:extLst>
                    <a:ext uri="{9D8B030D-6E8A-4147-A177-3AD203B41FA5}">
                      <a16:colId xmlns:a16="http://schemas.microsoft.com/office/drawing/2014/main" val="3807830496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461570467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2170929116"/>
                    </a:ext>
                  </a:extLst>
                </a:gridCol>
              </a:tblGrid>
              <a:tr h="2756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PHASE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TASK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상세작업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담당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검토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산출물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기간</a:t>
                      </a:r>
                      <a:endParaRPr lang="en-US" altLang="ko-KR" sz="6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78759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START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END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37221"/>
                  </a:ext>
                </a:extLst>
              </a:tr>
              <a:tr h="137812">
                <a:tc rowSpan="7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분석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2023-02-08</a:t>
                      </a:r>
                      <a:endParaRPr lang="en-US" altLang="ko-KR" sz="600" b="0" i="0" u="none" strike="noStrike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17914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프로젝트 분석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프로젝트 인력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범위 정의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2023-02-08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42468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요구사항 정의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요구사항 정의서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7792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전체구축일정수립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(WBS)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WBS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작성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WBS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91821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벤치마킹 분석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유사 서비스 분석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08641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연계 데이터 분석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 연계 데이터 분석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7295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기능 분석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기능사항 정의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기능리스트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333061"/>
                  </a:ext>
                </a:extLst>
              </a:tr>
              <a:tr h="137812">
                <a:tc rowSpan="14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설계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2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9139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아키텍쳐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아키텍처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93109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데이터베이스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데이터베이스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테이블 정의서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623491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인터페이스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인터페이스 설계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API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정의서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41755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정보구조수립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(IA)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정보구조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(IA)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29742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FRONT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메인 </a:t>
                      </a:r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UI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설계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23174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회원가입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41090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리스트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36555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8001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My Page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45082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Admin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426536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대시보드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04825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04277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사용자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화면설계서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281482"/>
                  </a:ext>
                </a:extLst>
              </a:tr>
              <a:tr h="137812">
                <a:tc rowSpan="10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디자인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11748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디자인 작업</a:t>
                      </a:r>
                      <a:b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</a:b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Front)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메인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UI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시안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차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181224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회원가입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541556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리스트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995440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812297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My Page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90904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디자인작업</a:t>
                      </a:r>
                      <a:b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</a:b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Admin)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382434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대시보드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236436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5014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사용자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클론코딩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59466"/>
                  </a:ext>
                </a:extLst>
              </a:tr>
              <a:tr h="137812">
                <a:tc rowSpan="10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퍼블리싱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342913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퍼블리싱 작업</a:t>
                      </a:r>
                      <a:b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</a:b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(Front)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메인 </a:t>
                      </a:r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49875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회원가입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301000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리스트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76240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989548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My Page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86315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퍼블리싱 작업</a:t>
                      </a:r>
                      <a:b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</a:b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(Admin)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96763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대시보드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67743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963192"/>
                  </a:ext>
                </a:extLst>
              </a:tr>
              <a:tr h="137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사용자 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2849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BBDD75-85FE-EC99-2EDE-E896D4FFB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329375"/>
              </p:ext>
            </p:extLst>
          </p:nvPr>
        </p:nvGraphicFramePr>
        <p:xfrm>
          <a:off x="6163732" y="1014044"/>
          <a:ext cx="5692777" cy="5653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0698">
                  <a:extLst>
                    <a:ext uri="{9D8B030D-6E8A-4147-A177-3AD203B41FA5}">
                      <a16:colId xmlns:a16="http://schemas.microsoft.com/office/drawing/2014/main" val="3012739695"/>
                    </a:ext>
                  </a:extLst>
                </a:gridCol>
                <a:gridCol w="821707">
                  <a:extLst>
                    <a:ext uri="{9D8B030D-6E8A-4147-A177-3AD203B41FA5}">
                      <a16:colId xmlns:a16="http://schemas.microsoft.com/office/drawing/2014/main" val="1836890339"/>
                    </a:ext>
                  </a:extLst>
                </a:gridCol>
                <a:gridCol w="1625552">
                  <a:extLst>
                    <a:ext uri="{9D8B030D-6E8A-4147-A177-3AD203B41FA5}">
                      <a16:colId xmlns:a16="http://schemas.microsoft.com/office/drawing/2014/main" val="2230307602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2101058448"/>
                    </a:ext>
                  </a:extLst>
                </a:gridCol>
                <a:gridCol w="394107">
                  <a:extLst>
                    <a:ext uri="{9D8B030D-6E8A-4147-A177-3AD203B41FA5}">
                      <a16:colId xmlns:a16="http://schemas.microsoft.com/office/drawing/2014/main" val="2192020752"/>
                    </a:ext>
                  </a:extLst>
                </a:gridCol>
                <a:gridCol w="659821">
                  <a:extLst>
                    <a:ext uri="{9D8B030D-6E8A-4147-A177-3AD203B41FA5}">
                      <a16:colId xmlns:a16="http://schemas.microsoft.com/office/drawing/2014/main" val="1683485476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2594158390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4071028358"/>
                    </a:ext>
                  </a:extLst>
                </a:gridCol>
              </a:tblGrid>
              <a:tr h="161527">
                <a:tc rowSpan="10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구축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716437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관광정보 구축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부산도보여행정보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37954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부산쇼핑정보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72021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부산해양체험정보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632145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부산테마여행정보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79924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부산명소정보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21829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부산축제정보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459047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부산맛집정보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385532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다국어 언어번역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화면 </a:t>
                      </a:r>
                      <a:r>
                        <a:rPr lang="en-US" altLang="ko-KR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UI </a:t>
                      </a:r>
                      <a:r>
                        <a:rPr lang="ko-KR" altLang="en-US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번역 리스트 제작</a:t>
                      </a:r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번역 리스트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2023-02-20</a:t>
                      </a:r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233511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언어번역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번역 리스트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2023-02-23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786717"/>
                  </a:ext>
                </a:extLst>
              </a:tr>
              <a:tr h="161527">
                <a:tc rowSpan="18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개발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2023-03-03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35020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FRONT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로그아웃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회원가입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160581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회원 정보 조회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577531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Kakao Map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가시화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833784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통합 검색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카테고리 검색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204030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 정보 리스트 조회 및 </a:t>
                      </a:r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페이지네이션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440750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 정보 조회</a:t>
                      </a:r>
                      <a:endParaRPr lang="ko-KR" altLang="en-US" sz="600" b="0" i="0" u="none" strike="noStrike" dirty="0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34103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 정보 등록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302893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평점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리뷰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조회수 조회</a:t>
                      </a:r>
                      <a:endParaRPr lang="ko-KR" altLang="en-US" sz="600" b="0" i="0" u="none" strike="noStrike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575003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평점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리뷰 등록 </a:t>
                      </a:r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정순동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76764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다국어 처리</a:t>
                      </a:r>
                      <a:endParaRPr lang="ko-KR" altLang="en-US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2023-02-25</a:t>
                      </a:r>
                      <a:endParaRPr lang="en-US" altLang="ko-KR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2023-02-28</a:t>
                      </a:r>
                      <a:endParaRPr lang="en-US" altLang="ko-KR" sz="600" b="0" i="0" u="none" strike="sng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925266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Admin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로그인 </a:t>
                      </a:r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로그아웃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sngStrike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2023-02-22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560312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대시보드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119552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분류 리스트 조회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등록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946534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리스트 조회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등록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694595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관광지 태그 조회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등록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61026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사용자 정보 조회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등록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020255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사용자 권한 조회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등록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</a:t>
                      </a:r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삭제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홍성욱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진행중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856085"/>
                  </a:ext>
                </a:extLst>
              </a:tr>
              <a:tr h="161527">
                <a:tc rowSpan="7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2023-03-12</a:t>
                      </a:r>
                      <a:endParaRPr lang="en-US" altLang="ko-KR" sz="600" b="0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468675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단위테스트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단위테스트 계획수립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테스트 리스트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373379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단위테스트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67606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및 반영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362936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통합테스트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통합테스트 계획 수립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테스트 리스트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2023-02-19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14580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통합 테스트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권오광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2023-03-08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2023-03-10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46908"/>
                  </a:ext>
                </a:extLst>
              </a:tr>
              <a:tr h="161527">
                <a:tc v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수정 및 반영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공통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 err="1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미작업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2023-03-11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2023-03-12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08166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0050A44-2197-ADD1-7E33-5F3474D1F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58899"/>
              </p:ext>
            </p:extLst>
          </p:nvPr>
        </p:nvGraphicFramePr>
        <p:xfrm>
          <a:off x="6163732" y="603778"/>
          <a:ext cx="5692777" cy="4102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0698">
                  <a:extLst>
                    <a:ext uri="{9D8B030D-6E8A-4147-A177-3AD203B41FA5}">
                      <a16:colId xmlns:a16="http://schemas.microsoft.com/office/drawing/2014/main" val="1627453973"/>
                    </a:ext>
                  </a:extLst>
                </a:gridCol>
                <a:gridCol w="821707">
                  <a:extLst>
                    <a:ext uri="{9D8B030D-6E8A-4147-A177-3AD203B41FA5}">
                      <a16:colId xmlns:a16="http://schemas.microsoft.com/office/drawing/2014/main" val="3038377347"/>
                    </a:ext>
                  </a:extLst>
                </a:gridCol>
                <a:gridCol w="1625552">
                  <a:extLst>
                    <a:ext uri="{9D8B030D-6E8A-4147-A177-3AD203B41FA5}">
                      <a16:colId xmlns:a16="http://schemas.microsoft.com/office/drawing/2014/main" val="55296347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960813108"/>
                    </a:ext>
                  </a:extLst>
                </a:gridCol>
                <a:gridCol w="380867">
                  <a:extLst>
                    <a:ext uri="{9D8B030D-6E8A-4147-A177-3AD203B41FA5}">
                      <a16:colId xmlns:a16="http://schemas.microsoft.com/office/drawing/2014/main" val="4077769628"/>
                    </a:ext>
                  </a:extLst>
                </a:gridCol>
                <a:gridCol w="673061">
                  <a:extLst>
                    <a:ext uri="{9D8B030D-6E8A-4147-A177-3AD203B41FA5}">
                      <a16:colId xmlns:a16="http://schemas.microsoft.com/office/drawing/2014/main" val="2974151369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4003173309"/>
                    </a:ext>
                  </a:extLst>
                </a:gridCol>
                <a:gridCol w="526964">
                  <a:extLst>
                    <a:ext uri="{9D8B030D-6E8A-4147-A177-3AD203B41FA5}">
                      <a16:colId xmlns:a16="http://schemas.microsoft.com/office/drawing/2014/main" val="2019702071"/>
                    </a:ext>
                  </a:extLst>
                </a:gridCol>
              </a:tblGrid>
              <a:tr h="2735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PHASE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TASK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상세작업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담당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검토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산출물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기간</a:t>
                      </a:r>
                      <a:endParaRPr lang="en-US" altLang="ko-KR" sz="600" b="1" i="0" u="none" strike="noStrike" dirty="0">
                        <a:solidFill>
                          <a:srgbClr val="FFFFFF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85645"/>
                  </a:ext>
                </a:extLst>
              </a:tr>
              <a:tr h="1367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START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END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227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159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15327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시사점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B47C8F-C966-761C-0FE4-44127F1F5D28}"/>
              </a:ext>
            </a:extLst>
          </p:cNvPr>
          <p:cNvGrpSpPr/>
          <p:nvPr/>
        </p:nvGrpSpPr>
        <p:grpSpPr>
          <a:xfrm>
            <a:off x="577410" y="967426"/>
            <a:ext cx="1775720" cy="2414119"/>
            <a:chOff x="609759" y="967426"/>
            <a:chExt cx="1775720" cy="2414119"/>
          </a:xfrm>
        </p:grpSpPr>
        <p:pic>
          <p:nvPicPr>
            <p:cNvPr id="2" name="Picture 66">
              <a:extLst>
                <a:ext uri="{FF2B5EF4-FFF2-40B4-BE49-F238E27FC236}">
                  <a16:creationId xmlns:a16="http://schemas.microsoft.com/office/drawing/2014/main" id="{CDF42E10-2735-9C4E-E10D-5C3E96E5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609759" y="967426"/>
              <a:ext cx="1775720" cy="1775720"/>
            </a:xfrm>
            <a:prstGeom prst="ellips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38500" dist="50800" dir="5400000" sy="-100000" algn="bl" rotWithShape="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90CC5-5167-6C98-5E5F-F8B4E9E88548}"/>
                </a:ext>
              </a:extLst>
            </p:cNvPr>
            <p:cNvSpPr txBox="1"/>
            <p:nvPr/>
          </p:nvSpPr>
          <p:spPr>
            <a:xfrm>
              <a:off x="1128775" y="3042991"/>
              <a:ext cx="737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defRPr>
              </a:lvl1pPr>
            </a:lstStyle>
            <a:p>
              <a:pPr algn="ctr"/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권오광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5BFA94-6460-1DA6-6050-05A42EEE56AC}"/>
              </a:ext>
            </a:extLst>
          </p:cNvPr>
          <p:cNvSpPr txBox="1"/>
          <p:nvPr/>
        </p:nvSpPr>
        <p:spPr>
          <a:xfrm>
            <a:off x="1098029" y="6061252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정순동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F94B4-32F5-491C-1BDA-DF9F0C565631}"/>
              </a:ext>
            </a:extLst>
          </p:cNvPr>
          <p:cNvSpPr txBox="1"/>
          <p:nvPr/>
        </p:nvSpPr>
        <p:spPr>
          <a:xfrm>
            <a:off x="7146715" y="606125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홍성욱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19EF6-0256-328D-2898-EB8A5DB1551A}"/>
              </a:ext>
            </a:extLst>
          </p:cNvPr>
          <p:cNvSpPr txBox="1"/>
          <p:nvPr/>
        </p:nvSpPr>
        <p:spPr>
          <a:xfrm>
            <a:off x="7148323" y="3042991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이성욱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F345B-81D4-6937-20E6-AF1929F14698}"/>
              </a:ext>
            </a:extLst>
          </p:cNvPr>
          <p:cNvSpPr txBox="1"/>
          <p:nvPr/>
        </p:nvSpPr>
        <p:spPr>
          <a:xfrm>
            <a:off x="2634167" y="967426"/>
            <a:ext cx="31829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팀원들에게 고마워요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”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시작할 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강사님께 배운 내용을 최대한 복습하며 활용할 수 있는 주제를 선정하여 진행하고자 하였지만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프로젝트를 하며 응용이 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안되서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어려웠습니다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팀원들이 너무 잘 도와줘서 비록 모든 기능을 구현하지는 못 하였지만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배운것들을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이해할 수 있어 값진 시간이었습니다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</a:p>
        </p:txBody>
      </p:sp>
      <p:pic>
        <p:nvPicPr>
          <p:cNvPr id="18" name="Picture 50">
            <a:extLst>
              <a:ext uri="{FF2B5EF4-FFF2-40B4-BE49-F238E27FC236}">
                <a16:creationId xmlns:a16="http://schemas.microsoft.com/office/drawing/2014/main" id="{83252735-FEF3-02D3-4066-4876494B52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b="19335"/>
          <a:stretch/>
        </p:blipFill>
        <p:spPr>
          <a:xfrm>
            <a:off x="6626102" y="967426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AADF7B-6D5E-7E3A-CC6C-28E80317FE1A}"/>
              </a:ext>
            </a:extLst>
          </p:cNvPr>
          <p:cNvSpPr txBox="1"/>
          <p:nvPr/>
        </p:nvSpPr>
        <p:spPr>
          <a:xfrm>
            <a:off x="2634167" y="3985687"/>
            <a:ext cx="3182921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“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팀장님쵝오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”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초기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계획했던대로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흘러가기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어렵다는것을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느꼈고 처음부터 코딩을 깔끔하게 하지 않으면 나중에 헷갈리기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쉽다는것을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배웠다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기간 내에는 모두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끝내지못했지만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주요기능들과 데이터베이스 구성이 성공적으로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끝난것만으로도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충분히 열심히 했다고 생각함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0E73C-13AA-1BE2-ADD1-D1A7FC977A3F}"/>
              </a:ext>
            </a:extLst>
          </p:cNvPr>
          <p:cNvSpPr txBox="1"/>
          <p:nvPr/>
        </p:nvSpPr>
        <p:spPr>
          <a:xfrm>
            <a:off x="8668499" y="3985687"/>
            <a:ext cx="318292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쉽지 않았어요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”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프로젝트를 시작하기전 무엇이든 만들 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있을줄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알았었다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하지만 프로젝트를 시작하고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db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를 직접 만들어보고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xml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을 짜면서 내가 생각했던 것보다 나는 모르는 것이 엄청 많다는 것을 알게 되었고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그나마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할수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있을 것 같았던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java,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javascript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또한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마찬가지엿다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프로젝트를 하면 할수록 아직 나는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할줄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모르는게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많으니 더 많이 배우고 더 많이 복습해야 된다는 것을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깨달았다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프로젝트를 기반으로 복습의 중요성을 많이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깨달았고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db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공부를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하보다보니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db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하다보면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재미있어서 좋았다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6B1B9-A84D-41B6-F49A-F7121BB03A13}"/>
              </a:ext>
            </a:extLst>
          </p:cNvPr>
          <p:cNvSpPr txBox="1"/>
          <p:nvPr/>
        </p:nvSpPr>
        <p:spPr>
          <a:xfrm>
            <a:off x="8668499" y="420678"/>
            <a:ext cx="318292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다시한번 하고싶습니다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”</a:t>
            </a:r>
          </a:p>
          <a:p>
            <a:pPr lvl="0" algn="ctr"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  <a:cs typeface="+mn-cs"/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프로젝트 시작전에 여러가지 주제때문에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어떤것을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고를까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고민하던와중에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팀장님이 그래도 하나씩 해보고 싶었던 주제를 억지로 끼워 맞춰보자고 하셔서 다들 하고싶었던 주제를 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넣어주셔서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다들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불만없는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프로젝트를 진행하게 되었습니다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강사님께 배운 내용을 토대로 복습을 하면서 진행하였지만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아직 이해가 덜 되었던 탓인지 응용이 잘 되지 않아서 스트레스를 많이 받았지만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늦은 새벽까지 프로젝트를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어떻게든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끝내보자는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생각에 최선을 다했습니다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.</a:t>
            </a:r>
          </a:p>
          <a:p>
            <a:pPr lvl="0" algn="ctr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팀원들과 팀장님께서 도움을 많이 줬지만 제가 생각했던 기능을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100%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완성하지 못했고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프로젝트가 끝나는 시점에 이제서야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이해하는것이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아쉽습니다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배운것을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다시 활용하고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 몰랐던 내용도 알아보는 값진 기간이었습니다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  <a:cs typeface="+mn-cs"/>
              </a:rPr>
              <a:t>.</a:t>
            </a:r>
          </a:p>
        </p:txBody>
      </p:sp>
      <p:pic>
        <p:nvPicPr>
          <p:cNvPr id="21" name="Picture 50">
            <a:extLst>
              <a:ext uri="{FF2B5EF4-FFF2-40B4-BE49-F238E27FC236}">
                <a16:creationId xmlns:a16="http://schemas.microsoft.com/office/drawing/2014/main" id="{648613DD-DDF0-1E23-FAED-88C0473984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9" b="5661"/>
          <a:stretch/>
        </p:blipFill>
        <p:spPr>
          <a:xfrm>
            <a:off x="577410" y="39856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22" name="Picture 33">
            <a:extLst>
              <a:ext uri="{FF2B5EF4-FFF2-40B4-BE49-F238E27FC236}">
                <a16:creationId xmlns:a16="http://schemas.microsoft.com/office/drawing/2014/main" id="{2CF1D70A-2B94-1CD6-A433-D801F54654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6626102" y="39856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8898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412C06-17C2-EA30-772E-E080AC18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EC9EDA-6078-7A55-9E8F-23FF4F963F6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7894" y="2171979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부산 관광정보 기반 관광정보 제공 사이트 개발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1C04FF-8105-DF63-6EF4-A8C96DC63242}"/>
              </a:ext>
            </a:extLst>
          </p:cNvPr>
          <p:cNvCxnSpPr>
            <a:cxnSpLocks/>
          </p:cNvCxnSpPr>
          <p:nvPr/>
        </p:nvCxnSpPr>
        <p:spPr>
          <a:xfrm rot="18900000" flipH="1">
            <a:off x="7834696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F23B3D-DFF3-717E-6E57-1C95D4F6667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969374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230782B-504E-7B15-7F03-C5B3D23A3B19}"/>
              </a:ext>
            </a:extLst>
          </p:cNvPr>
          <p:cNvCxnSpPr>
            <a:cxnSpLocks/>
          </p:cNvCxnSpPr>
          <p:nvPr/>
        </p:nvCxnSpPr>
        <p:spPr>
          <a:xfrm rot="18900000" flipH="1">
            <a:off x="361792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91DCBBB-6147-6E0A-DA00-8B45A6F50B96}"/>
              </a:ext>
            </a:extLst>
          </p:cNvPr>
          <p:cNvCxnSpPr>
            <a:cxnSpLocks/>
          </p:cNvCxnSpPr>
          <p:nvPr/>
        </p:nvCxnSpPr>
        <p:spPr>
          <a:xfrm rot="18900000" flipH="1">
            <a:off x="496470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E634EF-EA6D-DEC2-A6B4-0B756EECCB30}"/>
              </a:ext>
            </a:extLst>
          </p:cNvPr>
          <p:cNvSpPr txBox="1"/>
          <p:nvPr/>
        </p:nvSpPr>
        <p:spPr>
          <a:xfrm>
            <a:off x="817894" y="282543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C3842-4130-D995-960B-59EF983B4FF7}"/>
              </a:ext>
            </a:extLst>
          </p:cNvPr>
          <p:cNvSpPr txBox="1"/>
          <p:nvPr/>
        </p:nvSpPr>
        <p:spPr>
          <a:xfrm>
            <a:off x="3167095" y="4901412"/>
            <a:ext cx="12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감사합니다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4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0" y="84670"/>
            <a:ext cx="273344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팀원 소개 및 역할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A76F6-52A5-8E3F-EEC7-2679509F493D}"/>
              </a:ext>
            </a:extLst>
          </p:cNvPr>
          <p:cNvSpPr txBox="1"/>
          <p:nvPr/>
        </p:nvSpPr>
        <p:spPr>
          <a:xfrm>
            <a:off x="5233335" y="265091"/>
            <a:ext cx="172534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bg1">
                    <a:lumMod val="8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조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en-US" altLang="ko-KR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</a:t>
            </a:r>
            <a:r>
              <a:rPr lang="en-US" altLang="ko-KR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Vist</a:t>
            </a:r>
            <a:r>
              <a:rPr lang="en-US" altLang="ko-KR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-Busan)</a:t>
            </a:r>
            <a:endParaRPr lang="ko-KR" altLang="en-US" sz="1600" spc="1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cxnSp>
        <p:nvCxnSpPr>
          <p:cNvPr id="12" name="Straight Connector 44">
            <a:extLst>
              <a:ext uri="{FF2B5EF4-FFF2-40B4-BE49-F238E27FC236}">
                <a16:creationId xmlns:a16="http://schemas.microsoft.com/office/drawing/2014/main" id="{8B76EF48-06F8-A6E8-AB4B-C30FAB48FEBA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616485" y="2743147"/>
            <a:ext cx="40422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5">
            <a:extLst>
              <a:ext uri="{FF2B5EF4-FFF2-40B4-BE49-F238E27FC236}">
                <a16:creationId xmlns:a16="http://schemas.microsoft.com/office/drawing/2014/main" id="{AF5D6D0A-7B42-8399-0168-9C84BF20E177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8434433" y="2743146"/>
            <a:ext cx="1133253" cy="1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FA6108-E2C8-CF67-84A1-02EF5DB6DDCF}"/>
              </a:ext>
            </a:extLst>
          </p:cNvPr>
          <p:cNvSpPr txBox="1"/>
          <p:nvPr/>
        </p:nvSpPr>
        <p:spPr>
          <a:xfrm>
            <a:off x="1438138" y="1280753"/>
            <a:ext cx="59663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15" name="Picture 66">
            <a:extLst>
              <a:ext uri="{FF2B5EF4-FFF2-40B4-BE49-F238E27FC236}">
                <a16:creationId xmlns:a16="http://schemas.microsoft.com/office/drawing/2014/main" id="{0337EEBA-AD6C-0EF3-AE2E-C29A68D08C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40765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6" name="Picture 50">
            <a:extLst>
              <a:ext uri="{FF2B5EF4-FFF2-40B4-BE49-F238E27FC236}">
                <a16:creationId xmlns:a16="http://schemas.microsoft.com/office/drawing/2014/main" id="{5C8892BD-6925-6439-3F4F-A6C56E926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9" b="5661"/>
          <a:stretch/>
        </p:blipFill>
        <p:spPr>
          <a:xfrm>
            <a:off x="6658713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7" name="Picture 33">
            <a:extLst>
              <a:ext uri="{FF2B5EF4-FFF2-40B4-BE49-F238E27FC236}">
                <a16:creationId xmlns:a16="http://schemas.microsoft.com/office/drawing/2014/main" id="{D0623962-3075-7723-CF75-7D4491059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9567686" y="1855286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33" name="Picture 50">
            <a:extLst>
              <a:ext uri="{FF2B5EF4-FFF2-40B4-BE49-F238E27FC236}">
                <a16:creationId xmlns:a16="http://schemas.microsoft.com/office/drawing/2014/main" id="{3D9F173B-625B-3DAA-BFF3-3F42308662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b="19335"/>
          <a:stretch/>
        </p:blipFill>
        <p:spPr>
          <a:xfrm>
            <a:off x="3749739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B0C05-88DF-D1AD-BD32-B684278E14F4}"/>
              </a:ext>
            </a:extLst>
          </p:cNvPr>
          <p:cNvSpPr txBox="1"/>
          <p:nvPr/>
        </p:nvSpPr>
        <p:spPr>
          <a:xfrm>
            <a:off x="435650" y="3930852"/>
            <a:ext cx="2585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defRPr>
            </a:lvl1pPr>
          </a:lstStyle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권오광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총괄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기획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관광지 관리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E7D96-0CB5-3D36-84B4-2EC163EFE436}"/>
              </a:ext>
            </a:extLst>
          </p:cNvPr>
          <p:cNvSpPr txBox="1"/>
          <p:nvPr/>
        </p:nvSpPr>
        <p:spPr>
          <a:xfrm>
            <a:off x="6611067" y="3930852"/>
            <a:ext cx="1871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정순동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게시글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평점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리뷰 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0D15F-9826-BC88-3BD1-7CBE76EFC185}"/>
              </a:ext>
            </a:extLst>
          </p:cNvPr>
          <p:cNvSpPr txBox="1"/>
          <p:nvPr/>
        </p:nvSpPr>
        <p:spPr>
          <a:xfrm>
            <a:off x="9393400" y="3930852"/>
            <a:ext cx="21242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홍성욱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DB,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사용자 관리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권한설정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3F74E-8BF8-AC2F-F357-5D41EC00BBDD}"/>
              </a:ext>
            </a:extLst>
          </p:cNvPr>
          <p:cNvSpPr txBox="1"/>
          <p:nvPr/>
        </p:nvSpPr>
        <p:spPr>
          <a:xfrm>
            <a:off x="3589209" y="3930852"/>
            <a:ext cx="2096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이성욱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Kakao Map,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검색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필터링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05879-3FFA-72F4-74BF-F09CEE35102E}"/>
              </a:ext>
            </a:extLst>
          </p:cNvPr>
          <p:cNvSpPr txBox="1"/>
          <p:nvPr/>
        </p:nvSpPr>
        <p:spPr>
          <a:xfrm>
            <a:off x="3893648" y="1280753"/>
            <a:ext cx="148790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퍼블리싱 총괄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8AECD-9E03-37A0-0F43-D51E447B44A6}"/>
              </a:ext>
            </a:extLst>
          </p:cNvPr>
          <p:cNvSpPr txBox="1"/>
          <p:nvPr/>
        </p:nvSpPr>
        <p:spPr>
          <a:xfrm>
            <a:off x="7007002" y="1280753"/>
            <a:ext cx="107914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기술 고문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A7A72-F09A-5350-F683-5D78EA136B5C}"/>
              </a:ext>
            </a:extLst>
          </p:cNvPr>
          <p:cNvSpPr txBox="1"/>
          <p:nvPr/>
        </p:nvSpPr>
        <p:spPr>
          <a:xfrm>
            <a:off x="9814185" y="1280753"/>
            <a:ext cx="128272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총괄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2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84A66E04-43F4-E44C-60AD-FE87A9EF4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7" t="21210" r="57562" b="70706"/>
          <a:stretch/>
        </p:blipFill>
        <p:spPr bwMode="auto">
          <a:xfrm>
            <a:off x="1695735" y="5409089"/>
            <a:ext cx="920750" cy="34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E23A886F-D99E-A570-DDDD-2CC27F845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6" t="21434" r="31032" b="70613"/>
          <a:stretch/>
        </p:blipFill>
        <p:spPr bwMode="auto">
          <a:xfrm>
            <a:off x="435650" y="5409089"/>
            <a:ext cx="1173481" cy="33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8CD7701D-4AA6-E1C5-FE18-FEAFA18EB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30624" r="66059" b="61088"/>
          <a:stretch/>
        </p:blipFill>
        <p:spPr bwMode="auto">
          <a:xfrm>
            <a:off x="441952" y="5853454"/>
            <a:ext cx="1009438" cy="33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A3A1047B-2054-483A-4451-125C47C3C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6" t="30912" r="55196" b="61281"/>
          <a:stretch/>
        </p:blipFill>
        <p:spPr bwMode="auto">
          <a:xfrm>
            <a:off x="1625840" y="5857506"/>
            <a:ext cx="817871" cy="33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72BC83C3-8379-6B12-6F12-85C687C14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9116" r="82494" b="32776"/>
          <a:stretch/>
        </p:blipFill>
        <p:spPr bwMode="auto">
          <a:xfrm>
            <a:off x="435650" y="6294764"/>
            <a:ext cx="1094544" cy="33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B64CE1-9718-6EF6-7F3C-57141D7FB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57" y="4839551"/>
            <a:ext cx="926450" cy="4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6DB5EC2-F9E0-97D1-A042-CBBC90E34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028" y="4839551"/>
            <a:ext cx="443326" cy="4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FF557FB-61B8-C0D7-87C4-1D9B4D9418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52" y="4845763"/>
            <a:ext cx="454851" cy="4433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A2C06E-AB00-3951-7E8A-F88CD92E0A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0" y="4845763"/>
            <a:ext cx="454853" cy="443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CD358D-C950-E47D-D1AF-1B7972A9A4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492300" y="4852557"/>
            <a:ext cx="454851" cy="443325"/>
          </a:xfrm>
          <a:prstGeom prst="rect">
            <a:avLst/>
          </a:prstGeom>
        </p:spPr>
      </p:pic>
      <p:pic>
        <p:nvPicPr>
          <p:cNvPr id="29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867B15C2-D401-EEFC-29F0-2C12A4ABC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45260" t="30630" r="35640" b="60760"/>
          <a:stretch>
            <a:fillRect/>
          </a:stretch>
        </p:blipFill>
        <p:spPr>
          <a:xfrm>
            <a:off x="4601632" y="6254785"/>
            <a:ext cx="1532468" cy="364065"/>
          </a:xfrm>
          <a:prstGeom prst="rect">
            <a:avLst/>
          </a:prstGeom>
          <a:noFill/>
          <a:ln/>
        </p:spPr>
      </p:pic>
      <p:pic>
        <p:nvPicPr>
          <p:cNvPr id="31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970653AA-3246-1F8F-5F87-48A0A977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30960" t="21210" r="57560" b="70710"/>
          <a:stretch>
            <a:fillRect/>
          </a:stretch>
        </p:blipFill>
        <p:spPr>
          <a:xfrm>
            <a:off x="4688344" y="5385549"/>
            <a:ext cx="920750" cy="341865"/>
          </a:xfrm>
          <a:prstGeom prst="rect">
            <a:avLst/>
          </a:prstGeom>
          <a:noFill/>
          <a:ln/>
        </p:spPr>
      </p:pic>
      <p:pic>
        <p:nvPicPr>
          <p:cNvPr id="35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910EC298-B040-1491-6ABB-79CE14DE3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64890" t="30870" r="20940" b="61330"/>
          <a:stretch>
            <a:fillRect/>
          </a:stretch>
        </p:blipFill>
        <p:spPr>
          <a:xfrm>
            <a:off x="3457451" y="5830953"/>
            <a:ext cx="1136651" cy="330201"/>
          </a:xfrm>
          <a:prstGeom prst="rect">
            <a:avLst/>
          </a:prstGeom>
          <a:noFill/>
          <a:ln/>
        </p:spPr>
      </p:pic>
      <p:pic>
        <p:nvPicPr>
          <p:cNvPr id="36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EDE6AD6C-5020-7592-E11D-665BB59FC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20700" t="30620" r="66060" b="61090"/>
          <a:stretch>
            <a:fillRect/>
          </a:stretch>
        </p:blipFill>
        <p:spPr>
          <a:xfrm>
            <a:off x="4645267" y="5835921"/>
            <a:ext cx="1009438" cy="333260"/>
          </a:xfrm>
          <a:prstGeom prst="rect">
            <a:avLst/>
          </a:prstGeom>
          <a:noFill/>
          <a:ln/>
        </p:spPr>
      </p:pic>
      <p:pic>
        <p:nvPicPr>
          <p:cNvPr id="37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7324BDCD-FE9F-965C-BB26-C7EBE2284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34610" t="30910" r="55200" b="61280"/>
          <a:stretch>
            <a:fillRect/>
          </a:stretch>
        </p:blipFill>
        <p:spPr>
          <a:xfrm>
            <a:off x="5706114" y="5827839"/>
            <a:ext cx="817871" cy="330196"/>
          </a:xfrm>
          <a:prstGeom prst="rect">
            <a:avLst/>
          </a:prstGeom>
          <a:noFill/>
          <a:ln/>
        </p:spPr>
      </p:pic>
      <p:pic>
        <p:nvPicPr>
          <p:cNvPr id="38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FA830052-DC2C-8D26-926E-848C4E913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3330" t="59120" r="82490" b="32780"/>
          <a:stretch>
            <a:fillRect/>
          </a:stretch>
        </p:blipFill>
        <p:spPr>
          <a:xfrm>
            <a:off x="3457683" y="6265158"/>
            <a:ext cx="1094544" cy="330198"/>
          </a:xfrm>
          <a:prstGeom prst="rect">
            <a:avLst/>
          </a:prstGeom>
          <a:noFill/>
          <a:ln/>
        </p:spPr>
      </p:pic>
      <p:pic>
        <p:nvPicPr>
          <p:cNvPr id="39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5B114D60-B1D1-937B-1BE7-7EA0DB94B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54340" t="21430" r="31030" b="70610"/>
          <a:stretch>
            <a:fillRect/>
          </a:stretch>
        </p:blipFill>
        <p:spPr>
          <a:xfrm>
            <a:off x="3445549" y="5391615"/>
            <a:ext cx="1173481" cy="336315"/>
          </a:xfrm>
          <a:prstGeom prst="rect">
            <a:avLst/>
          </a:prstGeom>
          <a:noFill/>
          <a:ln/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2EF34D9-74A6-CBE0-74D7-E238AA72EC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005899" y="4854838"/>
            <a:ext cx="1359537" cy="442640"/>
          </a:xfrm>
          <a:prstGeom prst="rect">
            <a:avLst/>
          </a:prstGeom>
        </p:spPr>
      </p:pic>
      <p:pic>
        <p:nvPicPr>
          <p:cNvPr id="41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D95D9642-D79F-CBD3-A7D7-C749457FC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0960" t="21210" r="57560" b="70710"/>
          <a:stretch>
            <a:fillRect/>
          </a:stretch>
        </p:blipFill>
        <p:spPr>
          <a:xfrm>
            <a:off x="6416038" y="4865037"/>
            <a:ext cx="920750" cy="341865"/>
          </a:xfrm>
          <a:prstGeom prst="rect">
            <a:avLst/>
          </a:prstGeom>
          <a:noFill/>
        </p:spPr>
      </p:pic>
      <p:pic>
        <p:nvPicPr>
          <p:cNvPr id="42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8E05DD6F-B92B-821F-FEC7-9287ACA67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4610" t="30910" r="55200" b="61280"/>
          <a:stretch>
            <a:fillRect/>
          </a:stretch>
        </p:blipFill>
        <p:spPr>
          <a:xfrm>
            <a:off x="7513723" y="4852566"/>
            <a:ext cx="817871" cy="330196"/>
          </a:xfrm>
          <a:prstGeom prst="rect">
            <a:avLst/>
          </a:prstGeom>
          <a:noFill/>
        </p:spPr>
      </p:pic>
      <p:pic>
        <p:nvPicPr>
          <p:cNvPr id="43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6ACC70BC-0D65-01E3-3250-9C8989A65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20700" t="30620" r="66060" b="61090"/>
          <a:stretch>
            <a:fillRect/>
          </a:stretch>
        </p:blipFill>
        <p:spPr>
          <a:xfrm>
            <a:off x="6422013" y="5360613"/>
            <a:ext cx="1009438" cy="333260"/>
          </a:xfrm>
          <a:prstGeom prst="rect">
            <a:avLst/>
          </a:prstGeom>
          <a:noFill/>
        </p:spPr>
      </p:pic>
      <p:pic>
        <p:nvPicPr>
          <p:cNvPr id="44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FA01EA77-6769-BA69-B34C-43C01DB1B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330" t="59120" r="82490" b="32780"/>
          <a:stretch>
            <a:fillRect/>
          </a:stretch>
        </p:blipFill>
        <p:spPr>
          <a:xfrm>
            <a:off x="7511598" y="5361517"/>
            <a:ext cx="1094544" cy="330198"/>
          </a:xfrm>
          <a:prstGeom prst="rect">
            <a:avLst/>
          </a:prstGeom>
          <a:noFill/>
        </p:spPr>
      </p:pic>
      <p:pic>
        <p:nvPicPr>
          <p:cNvPr id="45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A77733D3-CEE6-39B3-AF24-3BB6430B7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45260" t="30630" r="35640" b="60760"/>
          <a:stretch>
            <a:fillRect/>
          </a:stretch>
        </p:blipFill>
        <p:spPr>
          <a:xfrm>
            <a:off x="9704729" y="6099668"/>
            <a:ext cx="1532468" cy="364065"/>
          </a:xfrm>
          <a:prstGeom prst="rect">
            <a:avLst/>
          </a:prstGeom>
          <a:noFill/>
        </p:spPr>
      </p:pic>
      <p:pic>
        <p:nvPicPr>
          <p:cNvPr id="46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BB0852B1-F7F9-AD1E-DF3D-35F854C09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64890" t="30870" r="20940" b="61330"/>
          <a:stretch>
            <a:fillRect/>
          </a:stretch>
        </p:blipFill>
        <p:spPr>
          <a:xfrm>
            <a:off x="10489943" y="4874308"/>
            <a:ext cx="1136651" cy="330201"/>
          </a:xfrm>
          <a:prstGeom prst="rect">
            <a:avLst/>
          </a:prstGeom>
          <a:noFill/>
        </p:spPr>
      </p:pic>
      <p:pic>
        <p:nvPicPr>
          <p:cNvPr id="47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1D7E6CBE-9A68-0234-D28F-90361C7A5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25500" t="40320" r="61280" b="51570"/>
          <a:stretch>
            <a:fillRect/>
          </a:stretch>
        </p:blipFill>
        <p:spPr>
          <a:xfrm>
            <a:off x="9419245" y="5239572"/>
            <a:ext cx="1060450" cy="342901"/>
          </a:xfrm>
          <a:prstGeom prst="rect">
            <a:avLst/>
          </a:prstGeom>
          <a:noFill/>
        </p:spPr>
      </p:pic>
      <p:pic>
        <p:nvPicPr>
          <p:cNvPr id="48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3B4A1E59-2E5A-B107-FD4D-E6FF75618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20700" t="30620" r="66060" b="61090"/>
          <a:stretch>
            <a:fillRect/>
          </a:stretch>
        </p:blipFill>
        <p:spPr>
          <a:xfrm>
            <a:off x="9401406" y="4861265"/>
            <a:ext cx="1009438" cy="333260"/>
          </a:xfrm>
          <a:prstGeom prst="rect">
            <a:avLst/>
          </a:prstGeom>
          <a:noFill/>
        </p:spPr>
      </p:pic>
      <p:pic>
        <p:nvPicPr>
          <p:cNvPr id="49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5975ECE5-384B-E1D9-9AE7-EC9F11A7F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330" t="59120" r="82490" b="32780"/>
          <a:stretch>
            <a:fillRect/>
          </a:stretch>
        </p:blipFill>
        <p:spPr>
          <a:xfrm>
            <a:off x="10496433" y="5252966"/>
            <a:ext cx="1094544" cy="330198"/>
          </a:xfrm>
          <a:prstGeom prst="rect">
            <a:avLst/>
          </a:prstGeom>
          <a:noFill/>
        </p:spPr>
      </p:pic>
      <p:pic>
        <p:nvPicPr>
          <p:cNvPr id="50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F23F1339-A1D2-CBEF-3C43-F2D9693CE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4610" t="30910" r="55200" b="61280"/>
          <a:stretch>
            <a:fillRect/>
          </a:stretch>
        </p:blipFill>
        <p:spPr>
          <a:xfrm>
            <a:off x="9434356" y="5629303"/>
            <a:ext cx="817871" cy="330196"/>
          </a:xfrm>
          <a:prstGeom prst="rect">
            <a:avLst/>
          </a:prstGeom>
          <a:noFill/>
        </p:spPr>
      </p:pic>
      <p:pic>
        <p:nvPicPr>
          <p:cNvPr id="51" name="Picture 2" descr="GitHub] 기술스택 배지로 깃허브 프로필, README.md 예쁘게 꾸미기">
            <a:extLst>
              <a:ext uri="{FF2B5EF4-FFF2-40B4-BE49-F238E27FC236}">
                <a16:creationId xmlns:a16="http://schemas.microsoft.com/office/drawing/2014/main" id="{E02C4299-993D-0EF4-ECF6-627D898AB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/>
          <a:srcRect l="30960" t="21210" r="57560" b="70710"/>
          <a:stretch>
            <a:fillRect/>
          </a:stretch>
        </p:blipFill>
        <p:spPr>
          <a:xfrm>
            <a:off x="10476595" y="5637292"/>
            <a:ext cx="920750" cy="3418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278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F5A90C6-CA1A-69C4-1F0F-9F0DD1BC92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-2" y="-2"/>
            <a:ext cx="12192002" cy="6858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AC48B9-94B9-70E1-3278-2B6D6A596EB6}"/>
              </a:ext>
            </a:extLst>
          </p:cNvPr>
          <p:cNvSpPr txBox="1"/>
          <p:nvPr/>
        </p:nvSpPr>
        <p:spPr>
          <a:xfrm>
            <a:off x="84670" y="84670"/>
            <a:ext cx="27366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제작 동기 및 목표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6EF1A-E971-F13D-EEDC-441A1E095537}"/>
              </a:ext>
            </a:extLst>
          </p:cNvPr>
          <p:cNvSpPr txBox="1"/>
          <p:nvPr/>
        </p:nvSpPr>
        <p:spPr>
          <a:xfrm>
            <a:off x="110997" y="3429000"/>
            <a:ext cx="5695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수업 과정에 대한 명확한 이해와 적용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BE0BC-505F-9E21-95AE-2E8F10F5C5EB}"/>
              </a:ext>
            </a:extLst>
          </p:cNvPr>
          <p:cNvSpPr txBox="1"/>
          <p:nvPr/>
        </p:nvSpPr>
        <p:spPr>
          <a:xfrm>
            <a:off x="802693" y="5340275"/>
            <a:ext cx="4312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기본에 충실한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제작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FA2AC530-989D-C3D9-7146-A0FC850D7201}"/>
              </a:ext>
            </a:extLst>
          </p:cNvPr>
          <p:cNvSpPr/>
          <p:nvPr/>
        </p:nvSpPr>
        <p:spPr>
          <a:xfrm rot="10800000">
            <a:off x="2709750" y="4400692"/>
            <a:ext cx="498286" cy="42955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554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AC48B9-94B9-70E1-3278-2B6D6A596EB6}"/>
              </a:ext>
            </a:extLst>
          </p:cNvPr>
          <p:cNvSpPr txBox="1"/>
          <p:nvPr/>
        </p:nvSpPr>
        <p:spPr>
          <a:xfrm>
            <a:off x="84670" y="84670"/>
            <a:ext cx="20088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참고 사이트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156059-EBF2-A64F-F54E-7CF80487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15" y="1567313"/>
            <a:ext cx="5265017" cy="329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BA9AD-D54C-5C31-1D61-626F69CFA9CF}"/>
              </a:ext>
            </a:extLst>
          </p:cNvPr>
          <p:cNvSpPr txBox="1"/>
          <p:nvPr/>
        </p:nvSpPr>
        <p:spPr>
          <a:xfrm>
            <a:off x="559721" y="5210466"/>
            <a:ext cx="6102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URL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https://www.visitbusan.net/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부산시 관광정보 제공 사이트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 카테고리별 관광 정보를 공공데이터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포털을 통해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OPEN API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 제공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FFF18E-425E-2F28-E4B0-55F3D57F0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267" y="1567313"/>
            <a:ext cx="5265018" cy="329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2B6FCA-3AEE-8B89-3871-BFBE32A742CF}"/>
              </a:ext>
            </a:extLst>
          </p:cNvPr>
          <p:cNvSpPr txBox="1"/>
          <p:nvPr/>
        </p:nvSpPr>
        <p:spPr>
          <a:xfrm>
            <a:off x="349715" y="899142"/>
            <a:ext cx="1077539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비짓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부산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F0BB4-6CF5-59B1-2B20-B64CE8BBD4AB}"/>
              </a:ext>
            </a:extLst>
          </p:cNvPr>
          <p:cNvSpPr txBox="1"/>
          <p:nvPr/>
        </p:nvSpPr>
        <p:spPr>
          <a:xfrm>
            <a:off x="6577267" y="899142"/>
            <a:ext cx="1693092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트립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어드바이저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3166D-A931-ED8E-DDF9-8FE78F03F5C6}"/>
              </a:ext>
            </a:extLst>
          </p:cNvPr>
          <p:cNvSpPr txBox="1"/>
          <p:nvPr/>
        </p:nvSpPr>
        <p:spPr>
          <a:xfrm>
            <a:off x="6471389" y="5210466"/>
            <a:ext cx="6102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URL : </a:t>
            </a:r>
            <a:r>
              <a:rPr lang="ko-KR" altLang="en-US" dirty="0">
                <a:solidFill>
                  <a:srgbClr val="0563C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https://www.tripadvisor.co.kr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 세계 여행 관련 정보 제공 사이트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사용자 경험 기반 다양한 기능 제공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38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16385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개발환경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9FDFA-C7E4-783E-FC36-4E18F0C7EB29}"/>
              </a:ext>
            </a:extLst>
          </p:cNvPr>
          <p:cNvSpPr txBox="1"/>
          <p:nvPr/>
        </p:nvSpPr>
        <p:spPr>
          <a:xfrm>
            <a:off x="248363" y="714476"/>
            <a:ext cx="5738551" cy="50813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#IDE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Intellij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(back), VS Code(Front)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#Language, Frame work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en-US" altLang="ko-KR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springBoot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Project : Maven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Language : JAVA (11.0.12)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Spring Boot : 2.7.8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Depandancy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:</a:t>
            </a:r>
            <a:b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Lombok, Spring Web,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Thymeleaf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Spring Security,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MyBatis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MySQL, Validation, Config Server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#DBMS :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MYSQL Workbench 8.0 CE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#Server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WEB, WAS : Apache Tomcat(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스프링 부트 내장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DB : AWS RDS_MYSQL (8.0.28)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2B2996-57A9-BB62-0772-D1FE7C45A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86" y="682085"/>
            <a:ext cx="4767798" cy="59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9679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메뉴 구조도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_Front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1E2D11B-7951-2130-5FD9-F3F763761ACC}"/>
              </a:ext>
            </a:extLst>
          </p:cNvPr>
          <p:cNvGrpSpPr/>
          <p:nvPr/>
        </p:nvGrpSpPr>
        <p:grpSpPr>
          <a:xfrm>
            <a:off x="383145" y="910875"/>
            <a:ext cx="11390324" cy="5227457"/>
            <a:chOff x="383145" y="1521912"/>
            <a:chExt cx="9139711" cy="4194564"/>
          </a:xfrm>
        </p:grpSpPr>
        <p:sp>
          <p:nvSpPr>
            <p:cNvPr id="2" name="양쪽 모서리가 둥근 사각형 102">
              <a:extLst>
                <a:ext uri="{FF2B5EF4-FFF2-40B4-BE49-F238E27FC236}">
                  <a16:creationId xmlns:a16="http://schemas.microsoft.com/office/drawing/2014/main" id="{C055AD69-A049-5D40-2FE6-C77ACEA98B95}"/>
                </a:ext>
              </a:extLst>
            </p:cNvPr>
            <p:cNvSpPr/>
            <p:nvPr/>
          </p:nvSpPr>
          <p:spPr>
            <a:xfrm>
              <a:off x="3631713" y="1521912"/>
              <a:ext cx="2644679" cy="295929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메인화면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4F6B44-64C9-9753-4B8C-2E3CB8EF4CE0}"/>
                </a:ext>
              </a:extLst>
            </p:cNvPr>
            <p:cNvSpPr/>
            <p:nvPr/>
          </p:nvSpPr>
          <p:spPr>
            <a:xfrm>
              <a:off x="383145" y="276748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(SNS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포함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양쪽 모서리가 둥근 사각형 102">
              <a:extLst>
                <a:ext uri="{FF2B5EF4-FFF2-40B4-BE49-F238E27FC236}">
                  <a16:creationId xmlns:a16="http://schemas.microsoft.com/office/drawing/2014/main" id="{D00C94B2-188D-96BD-55B2-3615F7FBC6F6}"/>
                </a:ext>
              </a:extLst>
            </p:cNvPr>
            <p:cNvSpPr/>
            <p:nvPr/>
          </p:nvSpPr>
          <p:spPr>
            <a:xfrm>
              <a:off x="386235" y="2473416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06637-243C-E09D-82D9-CF1CDFDD3067}"/>
                </a:ext>
              </a:extLst>
            </p:cNvPr>
            <p:cNvSpPr/>
            <p:nvPr/>
          </p:nvSpPr>
          <p:spPr>
            <a:xfrm>
              <a:off x="383145" y="3061545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(SNS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포함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2F189F8-A3E8-DF4B-A93A-E46D88921782}"/>
                </a:ext>
              </a:extLst>
            </p:cNvPr>
            <p:cNvSpPr/>
            <p:nvPr/>
          </p:nvSpPr>
          <p:spPr>
            <a:xfrm>
              <a:off x="7443171" y="276748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정보</a:t>
              </a:r>
            </a:p>
          </p:txBody>
        </p:sp>
        <p:sp>
          <p:nvSpPr>
            <p:cNvPr id="14" name="양쪽 모서리가 둥근 사각형 102">
              <a:extLst>
                <a:ext uri="{FF2B5EF4-FFF2-40B4-BE49-F238E27FC236}">
                  <a16:creationId xmlns:a16="http://schemas.microsoft.com/office/drawing/2014/main" id="{466005F6-542D-E430-B532-BF0594CB3A21}"/>
                </a:ext>
              </a:extLst>
            </p:cNvPr>
            <p:cNvSpPr/>
            <p:nvPr/>
          </p:nvSpPr>
          <p:spPr>
            <a:xfrm>
              <a:off x="7446260" y="2473416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 Page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2F4AF1-4619-150D-7113-852BB8BBE47D}"/>
                </a:ext>
              </a:extLst>
            </p:cNvPr>
            <p:cNvCxnSpPr/>
            <p:nvPr/>
          </p:nvCxnSpPr>
          <p:spPr>
            <a:xfrm>
              <a:off x="1422988" y="2193683"/>
              <a:ext cx="706002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325099D-7E29-FCB5-3F31-7A9DFA0135AA}"/>
                </a:ext>
              </a:extLst>
            </p:cNvPr>
            <p:cNvCxnSpPr>
              <a:stCxn id="7" idx="3"/>
            </p:cNvCxnSpPr>
            <p:nvPr/>
          </p:nvCxnSpPr>
          <p:spPr>
            <a:xfrm flipH="1" flipV="1">
              <a:off x="1422988" y="2193683"/>
              <a:ext cx="826" cy="27973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1BB7EA-BB24-3967-FB6B-8481429B4E91}"/>
                </a:ext>
              </a:extLst>
            </p:cNvPr>
            <p:cNvSpPr/>
            <p:nvPr/>
          </p:nvSpPr>
          <p:spPr>
            <a:xfrm>
              <a:off x="3913984" y="276748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카테고리별 관광지 리스트</a:t>
              </a:r>
            </a:p>
          </p:txBody>
        </p:sp>
        <p:sp>
          <p:nvSpPr>
            <p:cNvPr id="20" name="양쪽 모서리가 둥근 사각형 102">
              <a:extLst>
                <a:ext uri="{FF2B5EF4-FFF2-40B4-BE49-F238E27FC236}">
                  <a16:creationId xmlns:a16="http://schemas.microsoft.com/office/drawing/2014/main" id="{0C075985-B7E0-6D81-3773-4032C1427C42}"/>
                </a:ext>
              </a:extLst>
            </p:cNvPr>
            <p:cNvSpPr/>
            <p:nvPr/>
          </p:nvSpPr>
          <p:spPr>
            <a:xfrm>
              <a:off x="3917073" y="2473416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관광지 리스트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10EA032-4B30-9B3E-3102-85515C20963E}"/>
                </a:ext>
              </a:extLst>
            </p:cNvPr>
            <p:cNvCxnSpPr>
              <a:cxnSpLocks/>
              <a:stCxn id="20" idx="3"/>
              <a:endCxn id="2" idx="1"/>
            </p:cNvCxnSpPr>
            <p:nvPr/>
          </p:nvCxnSpPr>
          <p:spPr>
            <a:xfrm flipH="1" flipV="1">
              <a:off x="4954053" y="1817841"/>
              <a:ext cx="599" cy="65557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7B17F11-672B-3CF2-CAAF-3BD55C5A149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 flipV="1">
              <a:off x="8483013" y="2193683"/>
              <a:ext cx="827" cy="27973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EAFA941-4153-7081-A3C8-B1FA70E6F59D}"/>
                </a:ext>
              </a:extLst>
            </p:cNvPr>
            <p:cNvSpPr/>
            <p:nvPr/>
          </p:nvSpPr>
          <p:spPr>
            <a:xfrm>
              <a:off x="7435767" y="3061545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위시 리스트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9B7D16-648E-A8C9-6FB5-2D387089872C}"/>
                </a:ext>
              </a:extLst>
            </p:cNvPr>
            <p:cNvSpPr/>
            <p:nvPr/>
          </p:nvSpPr>
          <p:spPr>
            <a:xfrm>
              <a:off x="7435767" y="3363221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회원정보 수정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0E10C-A8E8-F3F0-8400-09C1E378D628}"/>
                </a:ext>
              </a:extLst>
            </p:cNvPr>
            <p:cNvSpPr/>
            <p:nvPr/>
          </p:nvSpPr>
          <p:spPr>
            <a:xfrm>
              <a:off x="3913984" y="3861867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관광지 소개</a:t>
              </a:r>
            </a:p>
          </p:txBody>
        </p:sp>
        <p:sp>
          <p:nvSpPr>
            <p:cNvPr id="30" name="양쪽 모서리가 둥근 사각형 102">
              <a:extLst>
                <a:ext uri="{FF2B5EF4-FFF2-40B4-BE49-F238E27FC236}">
                  <a16:creationId xmlns:a16="http://schemas.microsoft.com/office/drawing/2014/main" id="{D29B8762-C33C-74B1-D571-1D09FED17B2C}"/>
                </a:ext>
              </a:extLst>
            </p:cNvPr>
            <p:cNvSpPr/>
            <p:nvPr/>
          </p:nvSpPr>
          <p:spPr>
            <a:xfrm>
              <a:off x="3917073" y="3567803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조회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635692A-845A-A995-D4D9-F309A05026A0}"/>
                </a:ext>
              </a:extLst>
            </p:cNvPr>
            <p:cNvSpPr/>
            <p:nvPr/>
          </p:nvSpPr>
          <p:spPr>
            <a:xfrm>
              <a:off x="3913984" y="4155932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교통안내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AE375BB-B2D4-AF62-B0EF-2EE8984DC2A4}"/>
                </a:ext>
              </a:extLst>
            </p:cNvPr>
            <p:cNvSpPr/>
            <p:nvPr/>
          </p:nvSpPr>
          <p:spPr>
            <a:xfrm>
              <a:off x="3913984" y="445226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평점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·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B5B55E1-9315-BD74-68CA-34C6EBFD484B}"/>
                </a:ext>
              </a:extLst>
            </p:cNvPr>
            <p:cNvSpPr/>
            <p:nvPr/>
          </p:nvSpPr>
          <p:spPr>
            <a:xfrm>
              <a:off x="7435767" y="3657285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탈퇴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8495725-0FAA-2EA6-61BA-B87BAEF9F630}"/>
                </a:ext>
              </a:extLst>
            </p:cNvPr>
            <p:cNvSpPr/>
            <p:nvPr/>
          </p:nvSpPr>
          <p:spPr>
            <a:xfrm>
              <a:off x="383145" y="335561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 / PW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CAC841A-1ADA-B19B-BCBD-9D569A8C36A1}"/>
                </a:ext>
              </a:extLst>
            </p:cNvPr>
            <p:cNvSpPr/>
            <p:nvPr/>
          </p:nvSpPr>
          <p:spPr>
            <a:xfrm>
              <a:off x="383145" y="3651783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 약관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656F52F-ABF3-9CDA-9679-F3D612B431FD}"/>
                </a:ext>
              </a:extLst>
            </p:cNvPr>
            <p:cNvCxnSpPr>
              <a:cxnSpLocks/>
              <a:stCxn id="30" idx="3"/>
              <a:endCxn id="19" idx="2"/>
            </p:cNvCxnSpPr>
            <p:nvPr/>
          </p:nvCxnSpPr>
          <p:spPr>
            <a:xfrm flipH="1" flipV="1">
              <a:off x="4953827" y="2989736"/>
              <a:ext cx="825" cy="5780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2FFC673-1F5F-D26F-172F-77CD6BC60EF9}"/>
                </a:ext>
              </a:extLst>
            </p:cNvPr>
            <p:cNvCxnSpPr>
              <a:cxnSpLocks/>
            </p:cNvCxnSpPr>
            <p:nvPr/>
          </p:nvCxnSpPr>
          <p:spPr>
            <a:xfrm>
              <a:off x="2688887" y="3283801"/>
              <a:ext cx="226411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A4392B7-5EE9-9678-1F7A-2668246A274A}"/>
                </a:ext>
              </a:extLst>
            </p:cNvPr>
            <p:cNvSpPr/>
            <p:nvPr/>
          </p:nvSpPr>
          <p:spPr>
            <a:xfrm>
              <a:off x="1672434" y="4857452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</a:t>
              </a:r>
            </a:p>
          </p:txBody>
        </p:sp>
        <p:sp>
          <p:nvSpPr>
            <p:cNvPr id="44" name="양쪽 모서리가 둥근 사각형 102">
              <a:extLst>
                <a:ext uri="{FF2B5EF4-FFF2-40B4-BE49-F238E27FC236}">
                  <a16:creationId xmlns:a16="http://schemas.microsoft.com/office/drawing/2014/main" id="{ABA5E4A5-8FF6-340A-7AC6-D53F6454FEFC}"/>
                </a:ext>
              </a:extLst>
            </p:cNvPr>
            <p:cNvSpPr/>
            <p:nvPr/>
          </p:nvSpPr>
          <p:spPr>
            <a:xfrm>
              <a:off x="1675523" y="4563388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651760F-C2D1-9A77-A130-83B35C36FF99}"/>
                </a:ext>
              </a:extLst>
            </p:cNvPr>
            <p:cNvSpPr/>
            <p:nvPr/>
          </p:nvSpPr>
          <p:spPr>
            <a:xfrm>
              <a:off x="1672434" y="5151517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수정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C488330-4061-54F4-1E8D-E2E1314C3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8887" y="3278769"/>
              <a:ext cx="0" cy="128461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DC7F875-7EA4-75F1-4828-6379100625F8}"/>
                </a:ext>
              </a:extLst>
            </p:cNvPr>
            <p:cNvCxnSpPr>
              <a:cxnSpLocks/>
            </p:cNvCxnSpPr>
            <p:nvPr/>
          </p:nvCxnSpPr>
          <p:spPr>
            <a:xfrm>
              <a:off x="5992230" y="4563388"/>
              <a:ext cx="114779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64FF3DD-F2B0-6244-56EC-E511AB080F60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V="1">
              <a:off x="7140848" y="4563388"/>
              <a:ext cx="0" cy="63676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E0CC439-788B-B851-6CDA-A873DB849B97}"/>
                </a:ext>
              </a:extLst>
            </p:cNvPr>
            <p:cNvSpPr/>
            <p:nvPr/>
          </p:nvSpPr>
          <p:spPr>
            <a:xfrm>
              <a:off x="6100180" y="5494220"/>
              <a:ext cx="2079685" cy="22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평점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·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 등록</a:t>
              </a:r>
            </a:p>
          </p:txBody>
        </p:sp>
        <p:sp>
          <p:nvSpPr>
            <p:cNvPr id="50" name="양쪽 모서리가 둥근 사각형 102">
              <a:extLst>
                <a:ext uri="{FF2B5EF4-FFF2-40B4-BE49-F238E27FC236}">
                  <a16:creationId xmlns:a16="http://schemas.microsoft.com/office/drawing/2014/main" id="{1B530B54-C911-CF4E-029D-2C7FA642AFEF}"/>
                </a:ext>
              </a:extLst>
            </p:cNvPr>
            <p:cNvSpPr/>
            <p:nvPr/>
          </p:nvSpPr>
          <p:spPr>
            <a:xfrm>
              <a:off x="6103269" y="5200156"/>
              <a:ext cx="2075157" cy="222256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평점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· </a:t>
              </a:r>
              <a:r>
                <a:rPr lang="ko-KR" altLang="en-US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 등록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75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310399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메뉴 구조도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_Admin</a:t>
            </a:r>
          </a:p>
        </p:txBody>
      </p:sp>
      <p:sp>
        <p:nvSpPr>
          <p:cNvPr id="61" name="양쪽 모서리가 둥근 사각형 102">
            <a:extLst>
              <a:ext uri="{FF2B5EF4-FFF2-40B4-BE49-F238E27FC236}">
                <a16:creationId xmlns:a16="http://schemas.microsoft.com/office/drawing/2014/main" id="{FA642E6B-9E72-E570-59B6-9441C62B764E}"/>
              </a:ext>
            </a:extLst>
          </p:cNvPr>
          <p:cNvSpPr/>
          <p:nvPr/>
        </p:nvSpPr>
        <p:spPr>
          <a:xfrm>
            <a:off x="4434601" y="910875"/>
            <a:ext cx="3298314" cy="369067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0B7DF7D-A34E-5DC9-5105-BDDC2AECD06F}"/>
              </a:ext>
            </a:extLst>
          </p:cNvPr>
          <p:cNvSpPr/>
          <p:nvPr/>
        </p:nvSpPr>
        <p:spPr>
          <a:xfrm>
            <a:off x="383145" y="2935187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 별 조회수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</a:t>
            </a:r>
          </a:p>
        </p:txBody>
      </p:sp>
      <p:sp>
        <p:nvSpPr>
          <p:cNvPr id="63" name="양쪽 모서리가 둥근 사각형 102">
            <a:extLst>
              <a:ext uri="{FF2B5EF4-FFF2-40B4-BE49-F238E27FC236}">
                <a16:creationId xmlns:a16="http://schemas.microsoft.com/office/drawing/2014/main" id="{A180C2E4-C8CE-5959-7A06-096AFE39C5A7}"/>
              </a:ext>
            </a:extLst>
          </p:cNvPr>
          <p:cNvSpPr/>
          <p:nvPr/>
        </p:nvSpPr>
        <p:spPr>
          <a:xfrm>
            <a:off x="386999" y="2568444"/>
            <a:ext cx="2588034" cy="277187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대시보드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62E4F19-F637-CBEA-EF3B-5E26C12CDB2F}"/>
              </a:ext>
            </a:extLst>
          </p:cNvPr>
          <p:cNvCxnSpPr/>
          <p:nvPr/>
        </p:nvCxnSpPr>
        <p:spPr>
          <a:xfrm>
            <a:off x="1679986" y="2219576"/>
            <a:ext cx="88049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EEFA82C-6C56-9F37-CC49-78C3022D99CF}"/>
              </a:ext>
            </a:extLst>
          </p:cNvPr>
          <p:cNvCxnSpPr>
            <a:cxnSpLocks/>
            <a:stCxn id="63" idx="3"/>
          </p:cNvCxnSpPr>
          <p:nvPr/>
        </p:nvCxnSpPr>
        <p:spPr>
          <a:xfrm flipH="1" flipV="1">
            <a:off x="1679986" y="2219576"/>
            <a:ext cx="1030" cy="3488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CD0BA50-E24C-23FF-184D-13FD53334BA9}"/>
              </a:ext>
            </a:extLst>
          </p:cNvPr>
          <p:cNvCxnSpPr>
            <a:cxnSpLocks/>
          </p:cNvCxnSpPr>
          <p:nvPr/>
        </p:nvCxnSpPr>
        <p:spPr>
          <a:xfrm flipH="1" flipV="1">
            <a:off x="10474835" y="2219575"/>
            <a:ext cx="1030" cy="3488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AB39F7D-9940-332C-0570-0BA37CE9351C}"/>
              </a:ext>
            </a:extLst>
          </p:cNvPr>
          <p:cNvGrpSpPr/>
          <p:nvPr/>
        </p:nvGrpSpPr>
        <p:grpSpPr>
          <a:xfrm>
            <a:off x="2580512" y="4847510"/>
            <a:ext cx="2593682" cy="643929"/>
            <a:chOff x="3410364" y="4041013"/>
            <a:chExt cx="2108220" cy="523404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3BFCE2F-D659-EDF2-C0E3-2E9F38CA31F2}"/>
                </a:ext>
              </a:extLst>
            </p:cNvPr>
            <p:cNvSpPr/>
            <p:nvPr/>
          </p:nvSpPr>
          <p:spPr>
            <a:xfrm>
              <a:off x="3410364" y="4339112"/>
              <a:ext cx="2108220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</a:t>
              </a:r>
            </a:p>
          </p:txBody>
        </p:sp>
        <p:sp>
          <p:nvSpPr>
            <p:cNvPr id="84" name="양쪽 모서리가 둥근 사각형 102">
              <a:extLst>
                <a:ext uri="{FF2B5EF4-FFF2-40B4-BE49-F238E27FC236}">
                  <a16:creationId xmlns:a16="http://schemas.microsoft.com/office/drawing/2014/main" id="{91A24768-02A4-4922-88BB-043A14248B83}"/>
                </a:ext>
              </a:extLst>
            </p:cNvPr>
            <p:cNvSpPr/>
            <p:nvPr/>
          </p:nvSpPr>
          <p:spPr>
            <a:xfrm>
              <a:off x="3413496" y="4041013"/>
              <a:ext cx="2103630" cy="225305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 </a:t>
              </a:r>
              <a:r>
                <a:rPr lang="en-US" altLang="ko-KR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(FRONT)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607B961-8187-D490-95A9-02702603B8B3}"/>
              </a:ext>
            </a:extLst>
          </p:cNvPr>
          <p:cNvSpPr/>
          <p:nvPr/>
        </p:nvSpPr>
        <p:spPr>
          <a:xfrm>
            <a:off x="9177994" y="2935187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정보 조회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</a:p>
        </p:txBody>
      </p:sp>
      <p:sp>
        <p:nvSpPr>
          <p:cNvPr id="69" name="양쪽 모서리가 둥근 사각형 102">
            <a:extLst>
              <a:ext uri="{FF2B5EF4-FFF2-40B4-BE49-F238E27FC236}">
                <a16:creationId xmlns:a16="http://schemas.microsoft.com/office/drawing/2014/main" id="{D6F9190E-A1A7-98CC-C32A-1D60051D046D}"/>
              </a:ext>
            </a:extLst>
          </p:cNvPr>
          <p:cNvSpPr/>
          <p:nvPr/>
        </p:nvSpPr>
        <p:spPr>
          <a:xfrm>
            <a:off x="9181848" y="2568444"/>
            <a:ext cx="2588034" cy="277187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관리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846101-9C37-D025-5311-5C2184C48F37}"/>
              </a:ext>
            </a:extLst>
          </p:cNvPr>
          <p:cNvSpPr/>
          <p:nvPr/>
        </p:nvSpPr>
        <p:spPr>
          <a:xfrm>
            <a:off x="9177994" y="3301930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권한 설정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AC70C0C-0A0C-5BA2-6075-C8C07F6A775F}"/>
              </a:ext>
            </a:extLst>
          </p:cNvPr>
          <p:cNvSpPr/>
          <p:nvPr/>
        </p:nvSpPr>
        <p:spPr>
          <a:xfrm>
            <a:off x="4779672" y="2935187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 분류</a:t>
            </a:r>
          </a:p>
        </p:txBody>
      </p:sp>
      <p:sp>
        <p:nvSpPr>
          <p:cNvPr id="72" name="양쪽 모서리가 둥근 사각형 102">
            <a:extLst>
              <a:ext uri="{FF2B5EF4-FFF2-40B4-BE49-F238E27FC236}">
                <a16:creationId xmlns:a16="http://schemas.microsoft.com/office/drawing/2014/main" id="{4FB60285-DC48-B7D1-1B48-AA1C16162371}"/>
              </a:ext>
            </a:extLst>
          </p:cNvPr>
          <p:cNvSpPr/>
          <p:nvPr/>
        </p:nvSpPr>
        <p:spPr>
          <a:xfrm>
            <a:off x="4783524" y="2568444"/>
            <a:ext cx="2588034" cy="277187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 관리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B6E9224-3E77-8283-5C43-D09D959CCC44}"/>
              </a:ext>
            </a:extLst>
          </p:cNvPr>
          <p:cNvCxnSpPr>
            <a:cxnSpLocks/>
            <a:stCxn id="72" idx="3"/>
            <a:endCxn id="61" idx="1"/>
          </p:cNvCxnSpPr>
          <p:nvPr/>
        </p:nvCxnSpPr>
        <p:spPr>
          <a:xfrm flipV="1">
            <a:off x="6077542" y="1279942"/>
            <a:ext cx="6216" cy="12885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93A53E7-D13A-8F33-158D-1D2736482836}"/>
              </a:ext>
            </a:extLst>
          </p:cNvPr>
          <p:cNvGrpSpPr/>
          <p:nvPr/>
        </p:nvGrpSpPr>
        <p:grpSpPr>
          <a:xfrm>
            <a:off x="6978833" y="4847510"/>
            <a:ext cx="2593682" cy="643929"/>
            <a:chOff x="3410364" y="4041013"/>
            <a:chExt cx="2108220" cy="523404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0D8C246-3BB7-BEA4-19AF-24F1146A5468}"/>
                </a:ext>
              </a:extLst>
            </p:cNvPr>
            <p:cNvSpPr/>
            <p:nvPr/>
          </p:nvSpPr>
          <p:spPr>
            <a:xfrm>
              <a:off x="3410364" y="4339112"/>
              <a:ext cx="2108220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수정</a:t>
              </a:r>
            </a:p>
          </p:txBody>
        </p:sp>
        <p:sp>
          <p:nvSpPr>
            <p:cNvPr id="82" name="양쪽 모서리가 둥근 사각형 102">
              <a:extLst>
                <a:ext uri="{FF2B5EF4-FFF2-40B4-BE49-F238E27FC236}">
                  <a16:creationId xmlns:a16="http://schemas.microsoft.com/office/drawing/2014/main" id="{A85FD08F-2930-9710-4D9E-78ADE30527D4}"/>
                </a:ext>
              </a:extLst>
            </p:cNvPr>
            <p:cNvSpPr/>
            <p:nvPr/>
          </p:nvSpPr>
          <p:spPr>
            <a:xfrm>
              <a:off x="3413496" y="4041013"/>
              <a:ext cx="2103630" cy="225305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수정</a:t>
              </a:r>
              <a:r>
                <a:rPr lang="en-US" altLang="ko-KR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(FRONT)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5F1E105-39D8-B49C-252D-A0A41D14F79C}"/>
              </a:ext>
            </a:extLst>
          </p:cNvPr>
          <p:cNvCxnSpPr>
            <a:cxnSpLocks/>
          </p:cNvCxnSpPr>
          <p:nvPr/>
        </p:nvCxnSpPr>
        <p:spPr>
          <a:xfrm>
            <a:off x="3877353" y="4287271"/>
            <a:ext cx="43983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FB5D411-B8D5-B0D4-61F2-C8CB499ABBC2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878382" y="4294664"/>
            <a:ext cx="0" cy="5528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294163D-6E35-6F9D-5F8C-556815875D28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8276703" y="4287271"/>
            <a:ext cx="0" cy="56023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D6FDE2-D779-8584-8AB0-AB48E8672D55}"/>
              </a:ext>
            </a:extLst>
          </p:cNvPr>
          <p:cNvSpPr/>
          <p:nvPr/>
        </p:nvSpPr>
        <p:spPr>
          <a:xfrm>
            <a:off x="4779672" y="3299232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관광지 관리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C7260AF2-52DC-060F-B39F-D9FD264111D5}"/>
              </a:ext>
            </a:extLst>
          </p:cNvPr>
          <p:cNvCxnSpPr>
            <a:cxnSpLocks/>
          </p:cNvCxnSpPr>
          <p:nvPr/>
        </p:nvCxnSpPr>
        <p:spPr>
          <a:xfrm flipV="1">
            <a:off x="6071610" y="4039961"/>
            <a:ext cx="0" cy="2473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6D7A560-699D-30D2-EC8B-4F82D8C0E22C}"/>
              </a:ext>
            </a:extLst>
          </p:cNvPr>
          <p:cNvSpPr/>
          <p:nvPr/>
        </p:nvSpPr>
        <p:spPr>
          <a:xfrm>
            <a:off x="4779672" y="3661218"/>
            <a:ext cx="2593682" cy="277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관광지 태그 관리</a:t>
            </a:r>
          </a:p>
        </p:txBody>
      </p:sp>
    </p:spTree>
    <p:extLst>
      <p:ext uri="{BB962C8B-B14F-4D97-AF65-F5344CB8AC3E}">
        <p14:creationId xmlns:p14="http://schemas.microsoft.com/office/powerpoint/2010/main" val="679762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10458</TotalTime>
  <Words>3489</Words>
  <Application>Microsoft Office PowerPoint</Application>
  <PresentationFormat>와이드스크린</PresentationFormat>
  <Paragraphs>954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a타이틀고딕2</vt:lpstr>
      <vt:lpstr>a타이틀고딕3</vt:lpstr>
      <vt:lpstr>Arial</vt:lpstr>
      <vt:lpstr>나눔바른고딕</vt:lpstr>
      <vt:lpstr>a타이틀고딕4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ITPS</dc:creator>
  <cp:lastModifiedBy>KWON OHKWANG</cp:lastModifiedBy>
  <cp:revision>50</cp:revision>
  <dcterms:created xsi:type="dcterms:W3CDTF">2022-12-12T10:42:37Z</dcterms:created>
  <dcterms:modified xsi:type="dcterms:W3CDTF">2023-03-13T10:26:54Z</dcterms:modified>
</cp:coreProperties>
</file>